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91" r:id="rId3"/>
    <p:sldId id="257" r:id="rId4"/>
    <p:sldId id="306" r:id="rId5"/>
    <p:sldId id="259" r:id="rId6"/>
    <p:sldId id="260" r:id="rId7"/>
    <p:sldId id="258" r:id="rId8"/>
    <p:sldId id="261" r:id="rId9"/>
    <p:sldId id="262" r:id="rId10"/>
    <p:sldId id="311" r:id="rId11"/>
    <p:sldId id="307" r:id="rId12"/>
    <p:sldId id="263" r:id="rId13"/>
    <p:sldId id="264" r:id="rId14"/>
    <p:sldId id="265" r:id="rId15"/>
    <p:sldId id="266" r:id="rId16"/>
    <p:sldId id="267" r:id="rId17"/>
    <p:sldId id="297" r:id="rId18"/>
    <p:sldId id="268" r:id="rId19"/>
    <p:sldId id="269" r:id="rId20"/>
    <p:sldId id="298" r:id="rId21"/>
    <p:sldId id="278" r:id="rId22"/>
    <p:sldId id="272" r:id="rId23"/>
    <p:sldId id="273" r:id="rId24"/>
    <p:sldId id="299" r:id="rId25"/>
    <p:sldId id="316" r:id="rId26"/>
    <p:sldId id="314" r:id="rId27"/>
    <p:sldId id="315" r:id="rId28"/>
    <p:sldId id="312" r:id="rId29"/>
    <p:sldId id="308" r:id="rId30"/>
    <p:sldId id="313" r:id="rId31"/>
    <p:sldId id="283" r:id="rId32"/>
    <p:sldId id="295" r:id="rId33"/>
    <p:sldId id="292" r:id="rId34"/>
    <p:sldId id="293" r:id="rId35"/>
    <p:sldId id="294" r:id="rId36"/>
    <p:sldId id="282" r:id="rId37"/>
    <p:sldId id="285" r:id="rId38"/>
    <p:sldId id="288" r:id="rId39"/>
    <p:sldId id="277" r:id="rId40"/>
    <p:sldId id="296" r:id="rId41"/>
    <p:sldId id="304" r:id="rId42"/>
    <p:sldId id="305" r:id="rId43"/>
    <p:sldId id="275" r:id="rId44"/>
    <p:sldId id="289" r:id="rId45"/>
    <p:sldId id="290" r:id="rId46"/>
    <p:sldId id="274" r:id="rId47"/>
    <p:sldId id="270" r:id="rId48"/>
    <p:sldId id="284" r:id="rId49"/>
    <p:sldId id="303" r:id="rId50"/>
    <p:sldId id="320" r:id="rId51"/>
    <p:sldId id="276" r:id="rId52"/>
    <p:sldId id="317" r:id="rId53"/>
    <p:sldId id="318" r:id="rId54"/>
    <p:sldId id="319" r:id="rId55"/>
    <p:sldId id="301" r:id="rId56"/>
    <p:sldId id="321" r:id="rId57"/>
    <p:sldId id="310"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napToGrid="0" snapToObjects="1">
      <p:cViewPr>
        <p:scale>
          <a:sx n="116" d="100"/>
          <a:sy n="116" d="100"/>
        </p:scale>
        <p:origin x="-1432" y="-192"/>
      </p:cViewPr>
      <p:guideLst>
        <p:guide orient="horz" pos="2160"/>
        <p:guide pos="2880"/>
      </p:guideLst>
    </p:cSldViewPr>
  </p:slideViewPr>
  <p:notesTextViewPr>
    <p:cViewPr>
      <p:scale>
        <a:sx n="100" d="100"/>
        <a:sy n="100" d="100"/>
      </p:scale>
      <p:origin x="0" y="0"/>
    </p:cViewPr>
  </p:notesTextViewPr>
  <p:sorterViewPr>
    <p:cViewPr>
      <p:scale>
        <a:sx n="184" d="100"/>
        <a:sy n="184"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B46037-9BB6-9844-8B74-5D01422E498A}" type="datetimeFigureOut">
              <a:rPr lang="en-US" smtClean="0"/>
              <a:pPr/>
              <a:t>12/13/2019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D8C00B-441A-2F46-897F-005C408B829F}" type="slidenum">
              <a:rPr lang="en-US" smtClean="0"/>
              <a:pPr/>
              <a:t>‹#›</a:t>
            </a:fld>
            <a:endParaRPr lang="en-US"/>
          </a:p>
        </p:txBody>
      </p:sp>
    </p:spTree>
    <p:extLst>
      <p:ext uri="{BB962C8B-B14F-4D97-AF65-F5344CB8AC3E}">
        <p14:creationId xmlns:p14="http://schemas.microsoft.com/office/powerpoint/2010/main" xmlns="" val="36708433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D8C00B-441A-2F46-897F-005C408B829F}" type="slidenum">
              <a:rPr lang="en-US" smtClean="0"/>
              <a:pPr/>
              <a:t>1</a:t>
            </a:fld>
            <a:endParaRPr lang="en-US"/>
          </a:p>
        </p:txBody>
      </p:sp>
    </p:spTree>
    <p:extLst>
      <p:ext uri="{BB962C8B-B14F-4D97-AF65-F5344CB8AC3E}">
        <p14:creationId xmlns:p14="http://schemas.microsoft.com/office/powerpoint/2010/main" xmlns="" val="3932931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en-US" smtClean="0"/>
              <a:t>Click to edit Master title style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en-US" smtClean="0"/>
              <a:t>Drag picture to placeholder or click icon to add</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smtClean="0"/>
              <a:t>Drag picture to placeholder or click icon to add</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12/13/2019</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12/13/2019</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Resonant Cognitive Interweaves: From the Gestalt Empty Chair to the Healing Power of Music &amp; Lyrics</a:t>
            </a:r>
            <a:br>
              <a:rPr lang="en-US" sz="3600" dirty="0" smtClean="0"/>
            </a:br>
            <a:endParaRPr lang="en-US" sz="3600" dirty="0"/>
          </a:p>
        </p:txBody>
      </p:sp>
      <p:sp>
        <p:nvSpPr>
          <p:cNvPr id="3" name="Subtitle 2"/>
          <p:cNvSpPr>
            <a:spLocks noGrp="1"/>
          </p:cNvSpPr>
          <p:nvPr>
            <p:ph type="subTitle" idx="1"/>
          </p:nvPr>
        </p:nvSpPr>
        <p:spPr/>
        <p:txBody>
          <a:bodyPr>
            <a:noAutofit/>
          </a:bodyPr>
          <a:lstStyle/>
          <a:p>
            <a:r>
              <a:rPr lang="en-US" sz="2400" dirty="0" smtClean="0"/>
              <a:t>Donald F. deGraffenried,  LCSW</a:t>
            </a:r>
          </a:p>
          <a:p>
            <a:r>
              <a:rPr lang="en-US" sz="2400" dirty="0" smtClean="0"/>
              <a:t>4</a:t>
            </a:r>
            <a:r>
              <a:rPr lang="en-US" sz="2400" baseline="30000" dirty="0" smtClean="0"/>
              <a:t>th</a:t>
            </a:r>
            <a:r>
              <a:rPr lang="en-US" sz="2400" dirty="0" smtClean="0"/>
              <a:t> EMDR Asia Conference </a:t>
            </a:r>
            <a:r>
              <a:rPr lang="mr-IN" sz="2400" dirty="0" smtClean="0"/>
              <a:t>–</a:t>
            </a:r>
            <a:r>
              <a:rPr lang="en-US" sz="2400" dirty="0" smtClean="0"/>
              <a:t> Bangkok, </a:t>
            </a:r>
            <a:r>
              <a:rPr lang="en-US" sz="2400" dirty="0"/>
              <a:t>T</a:t>
            </a:r>
            <a:r>
              <a:rPr lang="en-US" sz="2400" dirty="0" smtClean="0"/>
              <a:t>hailand</a:t>
            </a:r>
          </a:p>
          <a:p>
            <a:r>
              <a:rPr lang="en-US" sz="2400" dirty="0" smtClean="0"/>
              <a:t>January 2 </a:t>
            </a:r>
            <a:r>
              <a:rPr lang="mr-IN" sz="2400" dirty="0" smtClean="0"/>
              <a:t>–</a:t>
            </a:r>
            <a:r>
              <a:rPr lang="en-US" sz="2400" dirty="0" smtClean="0"/>
              <a:t> 5, 2020</a:t>
            </a:r>
            <a:endParaRPr lang="en-US" sz="2400" dirty="0"/>
          </a:p>
        </p:txBody>
      </p:sp>
    </p:spTree>
    <p:extLst>
      <p:ext uri="{BB962C8B-B14F-4D97-AF65-F5344CB8AC3E}">
        <p14:creationId xmlns:p14="http://schemas.microsoft.com/office/powerpoint/2010/main" xmlns="" val="2445499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Offering the Cognitive Interweave:</a:t>
            </a:r>
            <a:endParaRPr lang="en-US" dirty="0"/>
          </a:p>
        </p:txBody>
      </p:sp>
      <p:sp>
        <p:nvSpPr>
          <p:cNvPr id="3" name="Content Placeholder 2"/>
          <p:cNvSpPr>
            <a:spLocks noGrp="1"/>
          </p:cNvSpPr>
          <p:nvPr>
            <p:ph sz="half" idx="1"/>
          </p:nvPr>
        </p:nvSpPr>
        <p:spPr/>
        <p:txBody>
          <a:bodyPr>
            <a:normAutofit/>
          </a:bodyPr>
          <a:lstStyle/>
          <a:p>
            <a:r>
              <a:rPr lang="en-US" sz="2000" dirty="0" smtClean="0"/>
              <a:t>Say the CI at </a:t>
            </a:r>
            <a:r>
              <a:rPr lang="en-US" sz="2000" i="1" dirty="0" smtClean="0"/>
              <a:t>the beginning of the set </a:t>
            </a:r>
          </a:p>
          <a:p>
            <a:r>
              <a:rPr lang="en-US" sz="2000" dirty="0" smtClean="0"/>
              <a:t>Do not wait for the clients answer</a:t>
            </a:r>
          </a:p>
          <a:p>
            <a:r>
              <a:rPr lang="en-US" sz="2000" dirty="0" smtClean="0"/>
              <a:t>Provide BLS</a:t>
            </a:r>
          </a:p>
          <a:p>
            <a:r>
              <a:rPr lang="en-US" sz="2000" b="1" i="1" dirty="0" smtClean="0"/>
              <a:t>“Take a breath, let it go, what do you get now?”</a:t>
            </a:r>
            <a:endParaRPr lang="en-US" sz="2000" b="1" i="1" dirty="0"/>
          </a:p>
        </p:txBody>
      </p:sp>
      <p:sp>
        <p:nvSpPr>
          <p:cNvPr id="4" name="Content Placeholder 3"/>
          <p:cNvSpPr>
            <a:spLocks noGrp="1"/>
          </p:cNvSpPr>
          <p:nvPr>
            <p:ph sz="half" idx="2"/>
          </p:nvPr>
        </p:nvSpPr>
        <p:spPr/>
        <p:txBody>
          <a:bodyPr>
            <a:normAutofit/>
          </a:bodyPr>
          <a:lstStyle/>
          <a:p>
            <a:r>
              <a:rPr lang="en-US" sz="2000" dirty="0" smtClean="0"/>
              <a:t>In addition:</a:t>
            </a:r>
          </a:p>
          <a:p>
            <a:r>
              <a:rPr lang="en-US" sz="2000" dirty="0" smtClean="0"/>
              <a:t>You can restate the CI, </a:t>
            </a:r>
            <a:r>
              <a:rPr lang="en-US" sz="2000" b="1" i="1" dirty="0" smtClean="0"/>
              <a:t>during the BLS</a:t>
            </a:r>
            <a:r>
              <a:rPr lang="en-US" sz="2000" dirty="0" smtClean="0"/>
              <a:t> if you feel like this will be supportive and helpful for your client.</a:t>
            </a:r>
          </a:p>
          <a:p>
            <a:r>
              <a:rPr lang="en-US" sz="2000" i="1" dirty="0" smtClean="0"/>
              <a:t>Watch</a:t>
            </a:r>
            <a:r>
              <a:rPr lang="en-US" sz="2000" dirty="0" smtClean="0"/>
              <a:t> your client and </a:t>
            </a:r>
            <a:r>
              <a:rPr lang="en-US" sz="2000" i="1" dirty="0" smtClean="0"/>
              <a:t>listen</a:t>
            </a:r>
            <a:r>
              <a:rPr lang="en-US" sz="2000" dirty="0" smtClean="0"/>
              <a:t> for the impact of the CI</a:t>
            </a:r>
            <a:endParaRPr lang="en-US" sz="2000" dirty="0"/>
          </a:p>
        </p:txBody>
      </p:sp>
    </p:spTree>
    <p:extLst>
      <p:ext uri="{BB962C8B-B14F-4D97-AF65-F5344CB8AC3E}">
        <p14:creationId xmlns:p14="http://schemas.microsoft.com/office/powerpoint/2010/main" xmlns="" val="2709772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Witnessed Two Attempts </a:t>
            </a:r>
            <a:br>
              <a:rPr lang="en-US" dirty="0" smtClean="0"/>
            </a:br>
            <a:r>
              <a:rPr lang="en-US" dirty="0" smtClean="0"/>
              <a:t>at Suicide - audio tape</a:t>
            </a:r>
            <a:endParaRPr lang="en-US" dirty="0"/>
          </a:p>
        </p:txBody>
      </p:sp>
      <p:sp>
        <p:nvSpPr>
          <p:cNvPr id="3" name="Content Placeholder 2"/>
          <p:cNvSpPr>
            <a:spLocks noGrp="1"/>
          </p:cNvSpPr>
          <p:nvPr>
            <p:ph sz="half" idx="1"/>
          </p:nvPr>
        </p:nvSpPr>
        <p:spPr/>
        <p:txBody>
          <a:bodyPr>
            <a:normAutofit fontScale="85000" lnSpcReduction="10000"/>
          </a:bodyPr>
          <a:lstStyle/>
          <a:p>
            <a:endParaRPr lang="en-US" dirty="0" smtClean="0"/>
          </a:p>
          <a:p>
            <a:r>
              <a:rPr lang="en-US" sz="2400" dirty="0" smtClean="0"/>
              <a:t>Reassessment  SUDS = 5</a:t>
            </a:r>
          </a:p>
          <a:p>
            <a:r>
              <a:rPr lang="en-US" sz="2400" dirty="0" smtClean="0"/>
              <a:t>Support</a:t>
            </a:r>
          </a:p>
          <a:p>
            <a:r>
              <a:rPr lang="en-US" sz="2400" b="1" i="1" dirty="0" smtClean="0"/>
              <a:t>CI -  Train metaphor/Distancing strategy</a:t>
            </a:r>
          </a:p>
          <a:p>
            <a:r>
              <a:rPr lang="en-US" sz="2400" dirty="0" smtClean="0"/>
              <a:t>Back To Target</a:t>
            </a:r>
          </a:p>
          <a:p>
            <a:pPr marL="0" indent="0">
              <a:buNone/>
            </a:pPr>
            <a:r>
              <a:rPr lang="en-US" sz="2400" dirty="0" smtClean="0"/>
              <a:t>                           </a:t>
            </a:r>
          </a:p>
          <a:p>
            <a:endParaRPr lang="en-US" dirty="0"/>
          </a:p>
        </p:txBody>
      </p:sp>
      <p:sp>
        <p:nvSpPr>
          <p:cNvPr id="4" name="Content Placeholder 3"/>
          <p:cNvSpPr>
            <a:spLocks noGrp="1"/>
          </p:cNvSpPr>
          <p:nvPr>
            <p:ph sz="half" idx="2"/>
          </p:nvPr>
        </p:nvSpPr>
        <p:spPr/>
        <p:txBody>
          <a:bodyPr>
            <a:normAutofit fontScale="85000" lnSpcReduction="10000"/>
          </a:bodyPr>
          <a:lstStyle/>
          <a:p>
            <a:pPr marL="0" indent="0">
              <a:buNone/>
            </a:pPr>
            <a:endParaRPr lang="en-US" dirty="0" smtClean="0"/>
          </a:p>
          <a:p>
            <a:r>
              <a:rPr lang="en-US" sz="2400" b="1" i="1" dirty="0" smtClean="0"/>
              <a:t>CI </a:t>
            </a:r>
            <a:r>
              <a:rPr lang="mr-IN" sz="2400" b="1" i="1" dirty="0" smtClean="0"/>
              <a:t>–</a:t>
            </a:r>
            <a:r>
              <a:rPr lang="en-US" sz="2400" i="1" dirty="0" smtClean="0"/>
              <a:t> </a:t>
            </a:r>
            <a:r>
              <a:rPr lang="en-US" sz="2400" b="1" i="1" dirty="0" smtClean="0"/>
              <a:t>“Ability to help </a:t>
            </a:r>
            <a:r>
              <a:rPr lang="en-US" sz="2400" b="1" i="1" dirty="0"/>
              <a:t>i</a:t>
            </a:r>
            <a:r>
              <a:rPr lang="en-US" sz="2400" b="1" i="1" dirty="0" smtClean="0"/>
              <a:t>t to fade”</a:t>
            </a:r>
          </a:p>
          <a:p>
            <a:r>
              <a:rPr lang="en-US" sz="2400" b="1" i="1" dirty="0" smtClean="0"/>
              <a:t>CI </a:t>
            </a:r>
            <a:r>
              <a:rPr lang="mr-IN" sz="2400" b="1" i="1" dirty="0" smtClean="0"/>
              <a:t>–</a:t>
            </a:r>
            <a:r>
              <a:rPr lang="en-US" sz="2400" b="1" dirty="0" smtClean="0"/>
              <a:t> </a:t>
            </a:r>
            <a:r>
              <a:rPr lang="en-US" sz="2400" b="1" i="1" dirty="0" smtClean="0"/>
              <a:t>“Trying to make </a:t>
            </a:r>
            <a:r>
              <a:rPr lang="en-US" sz="2400" b="1" i="1" dirty="0"/>
              <a:t>a</a:t>
            </a:r>
            <a:r>
              <a:rPr lang="en-US" sz="2400" b="1" i="1" dirty="0" smtClean="0"/>
              <a:t>mends”</a:t>
            </a:r>
          </a:p>
          <a:p>
            <a:r>
              <a:rPr lang="en-US" sz="2400" b="1" i="1" dirty="0" smtClean="0"/>
              <a:t>CI </a:t>
            </a:r>
            <a:r>
              <a:rPr lang="mr-IN" sz="2400" b="1" i="1" dirty="0" smtClean="0"/>
              <a:t>–</a:t>
            </a:r>
            <a:r>
              <a:rPr lang="en-US" sz="2400" b="1" i="1" dirty="0" smtClean="0"/>
              <a:t> “The capacity for      forgiveness”    Spiritual</a:t>
            </a:r>
          </a:p>
          <a:p>
            <a:r>
              <a:rPr lang="en-US" sz="2400" b="1" i="1" dirty="0" smtClean="0"/>
              <a:t>CI </a:t>
            </a:r>
            <a:r>
              <a:rPr lang="mr-IN" sz="2400" b="1" i="1" dirty="0" smtClean="0"/>
              <a:t>–</a:t>
            </a:r>
            <a:r>
              <a:rPr lang="en-US" sz="2400" b="1" i="1" dirty="0" smtClean="0"/>
              <a:t> “Notice the strength that is in your </a:t>
            </a:r>
            <a:r>
              <a:rPr lang="en-US" sz="2400" b="1" i="1" dirty="0"/>
              <a:t>c</a:t>
            </a:r>
            <a:r>
              <a:rPr lang="en-US" sz="2400" b="1" i="1" dirty="0" smtClean="0"/>
              <a:t>ompassion </a:t>
            </a:r>
            <a:r>
              <a:rPr lang="mr-IN" sz="2400" b="1" i="1" dirty="0" smtClean="0"/>
              <a:t>–</a:t>
            </a:r>
            <a:r>
              <a:rPr lang="en-US" sz="2400" b="1" i="1" dirty="0" smtClean="0"/>
              <a:t> a special thing.”</a:t>
            </a:r>
          </a:p>
          <a:p>
            <a:pPr marL="0" indent="0">
              <a:buNone/>
            </a:pPr>
            <a:endParaRPr lang="en-US" sz="2400" dirty="0"/>
          </a:p>
        </p:txBody>
      </p:sp>
    </p:spTree>
    <p:extLst>
      <p:ext uri="{BB962C8B-B14F-4D97-AF65-F5344CB8AC3E}">
        <p14:creationId xmlns:p14="http://schemas.microsoft.com/office/powerpoint/2010/main" xmlns="" val="1694859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Fritz Perls &amp; Francine Shapiro</a:t>
            </a:r>
            <a:br>
              <a:rPr lang="en-US" dirty="0" smtClean="0"/>
            </a:br>
            <a:r>
              <a:rPr lang="en-US" dirty="0" smtClean="0"/>
              <a:t>Meet at Starbucks</a:t>
            </a:r>
            <a:endParaRPr lang="en-US" dirty="0"/>
          </a:p>
        </p:txBody>
      </p:sp>
      <p:pic>
        <p:nvPicPr>
          <p:cNvPr id="5" name="Content Placeholder 4" descr="Fritz Perls.jpg"/>
          <p:cNvPicPr>
            <a:picLocks noGrp="1" noChangeAspect="1"/>
          </p:cNvPicPr>
          <p:nvPr>
            <p:ph sz="half" idx="1"/>
          </p:nvPr>
        </p:nvPicPr>
        <p:blipFill>
          <a:blip r:embed="rId2">
            <a:extLst>
              <a:ext uri="{28A0092B-C50C-407E-A947-70E740481C1C}">
                <a14:useLocalDpi xmlns:a14="http://schemas.microsoft.com/office/drawing/2010/main" xmlns="" val="0"/>
              </a:ext>
            </a:extLst>
          </a:blip>
          <a:srcRect t="14976" b="14976"/>
          <a:stretch>
            <a:fillRect/>
          </a:stretch>
        </p:blipFill>
        <p:spPr/>
      </p:pic>
      <p:pic>
        <p:nvPicPr>
          <p:cNvPr id="6" name="Content Placeholder 5" descr="Francine.jpg"/>
          <p:cNvPicPr>
            <a:picLocks noGrp="1" noChangeAspect="1"/>
          </p:cNvPicPr>
          <p:nvPr>
            <p:ph sz="half" idx="2"/>
          </p:nvPr>
        </p:nvPicPr>
        <p:blipFill>
          <a:blip r:embed="rId3">
            <a:extLst>
              <a:ext uri="{28A0092B-C50C-407E-A947-70E740481C1C}">
                <a14:useLocalDpi xmlns:a14="http://schemas.microsoft.com/office/drawing/2010/main" xmlns="" val="0"/>
              </a:ext>
            </a:extLst>
          </a:blip>
          <a:srcRect t="16639" b="16639"/>
          <a:stretch>
            <a:fillRect/>
          </a:stretch>
        </p:blipFill>
        <p:spPr/>
      </p:pic>
    </p:spTree>
    <p:extLst>
      <p:ext uri="{BB962C8B-B14F-4D97-AF65-F5344CB8AC3E}">
        <p14:creationId xmlns:p14="http://schemas.microsoft.com/office/powerpoint/2010/main" xmlns="" val="2913378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a:t>S</a:t>
            </a:r>
            <a:r>
              <a:rPr lang="en-US" dirty="0" smtClean="0"/>
              <a:t>pirited Discussion:</a:t>
            </a:r>
            <a:endParaRPr lang="en-US" dirty="0"/>
          </a:p>
        </p:txBody>
      </p:sp>
      <p:sp>
        <p:nvSpPr>
          <p:cNvPr id="3" name="Content Placeholder 2"/>
          <p:cNvSpPr>
            <a:spLocks noGrp="1"/>
          </p:cNvSpPr>
          <p:nvPr>
            <p:ph sz="half" idx="1"/>
          </p:nvPr>
        </p:nvSpPr>
        <p:spPr/>
        <p:txBody>
          <a:bodyPr>
            <a:normAutofit/>
          </a:bodyPr>
          <a:lstStyle/>
          <a:p>
            <a:r>
              <a:rPr lang="en-US" sz="2800" dirty="0" smtClean="0"/>
              <a:t>Fritz Perls:</a:t>
            </a:r>
          </a:p>
          <a:p>
            <a:r>
              <a:rPr lang="en-US" sz="2800" dirty="0" smtClean="0"/>
              <a:t>Gestalt is the way !</a:t>
            </a:r>
          </a:p>
          <a:p>
            <a:r>
              <a:rPr lang="en-US" sz="2800" dirty="0" smtClean="0"/>
              <a:t>The </a:t>
            </a:r>
            <a:r>
              <a:rPr lang="en-US" sz="2800" b="1" i="1" dirty="0" smtClean="0"/>
              <a:t>“Empty chair” </a:t>
            </a:r>
            <a:r>
              <a:rPr lang="en-US" sz="2800" dirty="0" smtClean="0"/>
              <a:t>is the best approach !</a:t>
            </a:r>
          </a:p>
        </p:txBody>
      </p:sp>
      <p:sp>
        <p:nvSpPr>
          <p:cNvPr id="4" name="Content Placeholder 3"/>
          <p:cNvSpPr>
            <a:spLocks noGrp="1"/>
          </p:cNvSpPr>
          <p:nvPr>
            <p:ph sz="half" idx="2"/>
          </p:nvPr>
        </p:nvSpPr>
        <p:spPr/>
        <p:txBody>
          <a:bodyPr>
            <a:normAutofit/>
          </a:bodyPr>
          <a:lstStyle/>
          <a:p>
            <a:r>
              <a:rPr lang="en-US" sz="2800" dirty="0" smtClean="0"/>
              <a:t>Francine Shapiro:</a:t>
            </a:r>
          </a:p>
          <a:p>
            <a:r>
              <a:rPr lang="en-US" sz="2800" b="1" i="1" dirty="0" smtClean="0"/>
              <a:t>Cognitive Interweaves </a:t>
            </a:r>
            <a:r>
              <a:rPr lang="en-US" sz="2800" dirty="0" smtClean="0"/>
              <a:t>with BLS are the best approach !</a:t>
            </a:r>
          </a:p>
          <a:p>
            <a:r>
              <a:rPr lang="en-US" sz="2800" b="1" i="1" dirty="0" smtClean="0"/>
              <a:t>Go with that !</a:t>
            </a:r>
            <a:endParaRPr lang="en-US" sz="2800" b="1" i="1" dirty="0"/>
          </a:p>
        </p:txBody>
      </p:sp>
    </p:spTree>
    <p:extLst>
      <p:ext uri="{BB962C8B-B14F-4D97-AF65-F5344CB8AC3E}">
        <p14:creationId xmlns:p14="http://schemas.microsoft.com/office/powerpoint/2010/main" xmlns="" val="1599940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 was their compromise?</a:t>
            </a:r>
            <a:br>
              <a:rPr lang="en-US" dirty="0" smtClean="0"/>
            </a:br>
            <a:endParaRPr lang="en-US" dirty="0"/>
          </a:p>
        </p:txBody>
      </p:sp>
      <p:pic>
        <p:nvPicPr>
          <p:cNvPr id="5" name="Content Placeholder 4" descr="Chair.jpg"/>
          <p:cNvPicPr>
            <a:picLocks noGrp="1" noChangeAspect="1"/>
          </p:cNvPicPr>
          <p:nvPr>
            <p:ph sz="half" idx="1"/>
          </p:nvPr>
        </p:nvPicPr>
        <p:blipFill>
          <a:blip r:embed="rId2">
            <a:extLst>
              <a:ext uri="{28A0092B-C50C-407E-A947-70E740481C1C}">
                <a14:useLocalDpi xmlns:a14="http://schemas.microsoft.com/office/drawing/2010/main" xmlns="" val="0"/>
              </a:ext>
            </a:extLst>
          </a:blip>
          <a:srcRect l="6626" r="6626"/>
          <a:stretch>
            <a:fillRect/>
          </a:stretch>
        </p:blipFill>
        <p:spPr/>
      </p:pic>
      <p:pic>
        <p:nvPicPr>
          <p:cNvPr id="6" name="Content Placeholder 5" descr="EMDR Pic.jpg"/>
          <p:cNvPicPr>
            <a:picLocks noGrp="1" noChangeAspect="1"/>
          </p:cNvPicPr>
          <p:nvPr>
            <p:ph sz="half" idx="2"/>
          </p:nvPr>
        </p:nvPicPr>
        <p:blipFill>
          <a:blip r:embed="rId3">
            <a:extLst>
              <a:ext uri="{28A0092B-C50C-407E-A947-70E740481C1C}">
                <a14:useLocalDpi xmlns:a14="http://schemas.microsoft.com/office/drawing/2010/main" xmlns="" val="0"/>
              </a:ext>
            </a:extLst>
          </a:blip>
          <a:srcRect l="10615" r="10615"/>
          <a:stretch>
            <a:fillRect/>
          </a:stretch>
        </p:blipFill>
        <p:spPr/>
      </p:pic>
    </p:spTree>
    <p:extLst>
      <p:ext uri="{BB962C8B-B14F-4D97-AF65-F5344CB8AC3E}">
        <p14:creationId xmlns:p14="http://schemas.microsoft.com/office/powerpoint/2010/main" xmlns="" val="25511755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Irena</a:t>
            </a:r>
            <a:endParaRPr lang="en-US" dirty="0"/>
          </a:p>
        </p:txBody>
      </p:sp>
      <p:sp>
        <p:nvSpPr>
          <p:cNvPr id="3" name="Content Placeholder 2"/>
          <p:cNvSpPr>
            <a:spLocks noGrp="1"/>
          </p:cNvSpPr>
          <p:nvPr>
            <p:ph sz="half" idx="1"/>
          </p:nvPr>
        </p:nvSpPr>
        <p:spPr/>
        <p:txBody>
          <a:bodyPr>
            <a:noAutofit/>
          </a:bodyPr>
          <a:lstStyle/>
          <a:p>
            <a:r>
              <a:rPr lang="en-US" sz="2800" dirty="0" smtClean="0"/>
              <a:t>45 year old Russian, Muslim woman, married with one child</a:t>
            </a:r>
          </a:p>
          <a:p>
            <a:r>
              <a:rPr lang="en-US" sz="2800" dirty="0" smtClean="0"/>
              <a:t>PTSD related to recent car accident</a:t>
            </a:r>
          </a:p>
          <a:p>
            <a:r>
              <a:rPr lang="en-US" sz="2800" dirty="0" smtClean="0"/>
              <a:t>Lost an infant at 4 weeks</a:t>
            </a:r>
            <a:endParaRPr lang="en-US" sz="2800" dirty="0"/>
          </a:p>
        </p:txBody>
      </p:sp>
      <p:sp>
        <p:nvSpPr>
          <p:cNvPr id="4" name="Content Placeholder 3"/>
          <p:cNvSpPr>
            <a:spLocks noGrp="1"/>
          </p:cNvSpPr>
          <p:nvPr>
            <p:ph sz="half" idx="2"/>
          </p:nvPr>
        </p:nvSpPr>
        <p:spPr/>
        <p:txBody>
          <a:bodyPr>
            <a:normAutofit lnSpcReduction="10000"/>
          </a:bodyPr>
          <a:lstStyle/>
          <a:p>
            <a:r>
              <a:rPr lang="en-US" sz="2800" dirty="0" smtClean="0"/>
              <a:t>Using Recent Event Protocol with the </a:t>
            </a:r>
            <a:r>
              <a:rPr lang="en-US" sz="2800" i="1" dirty="0" smtClean="0"/>
              <a:t>Visual Assessment Tool </a:t>
            </a:r>
          </a:p>
          <a:p>
            <a:r>
              <a:rPr lang="en-US" sz="2800" dirty="0" smtClean="0"/>
              <a:t>She becomes </a:t>
            </a:r>
            <a:r>
              <a:rPr lang="en-US" sz="2800" b="1" i="1" dirty="0" smtClean="0"/>
              <a:t>highly distressed</a:t>
            </a:r>
            <a:r>
              <a:rPr lang="en-US" sz="2800" dirty="0" smtClean="0"/>
              <a:t>, feeling guilt about the suffering of the baby </a:t>
            </a:r>
            <a:endParaRPr lang="en-US" sz="2800" dirty="0"/>
          </a:p>
        </p:txBody>
      </p:sp>
    </p:spTree>
    <p:extLst>
      <p:ext uri="{BB962C8B-B14F-4D97-AF65-F5344CB8AC3E}">
        <p14:creationId xmlns:p14="http://schemas.microsoft.com/office/powerpoint/2010/main" xmlns="" val="116250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 of Responsibility:</a:t>
            </a:r>
            <a:endParaRPr lang="en-US" dirty="0"/>
          </a:p>
        </p:txBody>
      </p:sp>
      <p:pic>
        <p:nvPicPr>
          <p:cNvPr id="5" name="Content Placeholder 4" descr="Empty Chair.jpg"/>
          <p:cNvPicPr>
            <a:picLocks noGrp="1" noChangeAspect="1"/>
          </p:cNvPicPr>
          <p:nvPr>
            <p:ph sz="half" idx="1"/>
          </p:nvPr>
        </p:nvPicPr>
        <p:blipFill>
          <a:blip r:embed="rId2">
            <a:extLst>
              <a:ext uri="{28A0092B-C50C-407E-A947-70E740481C1C}">
                <a14:useLocalDpi xmlns:a14="http://schemas.microsoft.com/office/drawing/2010/main" xmlns="" val="0"/>
              </a:ext>
            </a:extLst>
          </a:blip>
          <a:srcRect t="6827" b="6827"/>
          <a:stretch>
            <a:fillRect/>
          </a:stretch>
        </p:blipFill>
        <p:spPr/>
      </p:pic>
      <p:sp>
        <p:nvSpPr>
          <p:cNvPr id="4" name="Content Placeholder 3"/>
          <p:cNvSpPr>
            <a:spLocks noGrp="1"/>
          </p:cNvSpPr>
          <p:nvPr>
            <p:ph sz="half" idx="2"/>
          </p:nvPr>
        </p:nvSpPr>
        <p:spPr/>
        <p:txBody>
          <a:bodyPr>
            <a:noAutofit/>
          </a:bodyPr>
          <a:lstStyle/>
          <a:p>
            <a:r>
              <a:rPr lang="en-US" dirty="0" smtClean="0"/>
              <a:t>Picture, visualize or imagine </a:t>
            </a:r>
            <a:r>
              <a:rPr lang="en-US" b="1" i="1" dirty="0" smtClean="0"/>
              <a:t>your Imam in the chair</a:t>
            </a:r>
            <a:r>
              <a:rPr lang="mr-IN" dirty="0" smtClean="0"/>
              <a:t>……</a:t>
            </a:r>
            <a:endParaRPr lang="en-US" dirty="0" smtClean="0"/>
          </a:p>
          <a:p>
            <a:r>
              <a:rPr lang="en-US" dirty="0" smtClean="0"/>
              <a:t>Just notice how he looks, just notice</a:t>
            </a:r>
            <a:r>
              <a:rPr lang="mr-IN" dirty="0" smtClean="0"/>
              <a:t>……</a:t>
            </a:r>
            <a:r>
              <a:rPr lang="en-US" dirty="0" smtClean="0"/>
              <a:t>.</a:t>
            </a:r>
          </a:p>
          <a:p>
            <a:r>
              <a:rPr lang="en-US" dirty="0" smtClean="0"/>
              <a:t>“What would your Imam say to you now about what happened”</a:t>
            </a:r>
          </a:p>
          <a:p>
            <a:r>
              <a:rPr lang="en-US" dirty="0" smtClean="0"/>
              <a:t>Do long set of BLS.</a:t>
            </a:r>
          </a:p>
          <a:p>
            <a:r>
              <a:rPr lang="en-US" dirty="0" smtClean="0"/>
              <a:t>“Take a breath, let it go, what do you get now?”</a:t>
            </a:r>
            <a:endParaRPr lang="en-US" dirty="0"/>
          </a:p>
        </p:txBody>
      </p:sp>
    </p:spTree>
    <p:extLst>
      <p:ext uri="{BB962C8B-B14F-4D97-AF65-F5344CB8AC3E}">
        <p14:creationId xmlns:p14="http://schemas.microsoft.com/office/powerpoint/2010/main" xmlns="" val="1118262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Imam from her </a:t>
            </a:r>
            <a:r>
              <a:rPr lang="en-US" dirty="0"/>
              <a:t>m</a:t>
            </a:r>
            <a:r>
              <a:rPr lang="en-US" dirty="0" smtClean="0"/>
              <a:t>osque</a:t>
            </a:r>
            <a:endParaRPr lang="en-US" dirty="0"/>
          </a:p>
        </p:txBody>
      </p:sp>
      <p:sp>
        <p:nvSpPr>
          <p:cNvPr id="3" name="Text Placeholder 2"/>
          <p:cNvSpPr>
            <a:spLocks noGrp="1"/>
          </p:cNvSpPr>
          <p:nvPr>
            <p:ph type="body" sz="half" idx="2"/>
          </p:nvPr>
        </p:nvSpPr>
        <p:spPr/>
        <p:txBody>
          <a:bodyPr/>
          <a:lstStyle/>
          <a:p>
            <a:endParaRPr lang="en-US" dirty="0" smtClean="0"/>
          </a:p>
          <a:p>
            <a:r>
              <a:rPr lang="en-US" dirty="0" smtClean="0"/>
              <a:t>Give the client time to connect with the visual cognitive interweave </a:t>
            </a:r>
            <a:r>
              <a:rPr lang="mr-IN" dirty="0" smtClean="0"/>
              <a:t>–</a:t>
            </a:r>
            <a:r>
              <a:rPr lang="en-US" dirty="0" smtClean="0"/>
              <a:t> “</a:t>
            </a:r>
            <a:r>
              <a:rPr lang="en-US" b="1" i="1" dirty="0" smtClean="0"/>
              <a:t>remember picture, visualize or imagine”</a:t>
            </a:r>
          </a:p>
          <a:p>
            <a:r>
              <a:rPr lang="en-US" dirty="0" smtClean="0"/>
              <a:t>Used as suggestions from hypnotherapy</a:t>
            </a:r>
          </a:p>
          <a:p>
            <a:r>
              <a:rPr lang="en-US" dirty="0" smtClean="0"/>
              <a:t>Ok to repeat the cognitive interweave during BLS</a:t>
            </a:r>
          </a:p>
          <a:p>
            <a:endParaRPr lang="en-US" dirty="0"/>
          </a:p>
        </p:txBody>
      </p:sp>
      <p:pic>
        <p:nvPicPr>
          <p:cNvPr id="5" name="Picture Placeholder 4" descr="Imam Two.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8160255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Ronald</a:t>
            </a:r>
            <a:endParaRPr lang="en-US" dirty="0"/>
          </a:p>
        </p:txBody>
      </p:sp>
      <p:sp>
        <p:nvSpPr>
          <p:cNvPr id="3" name="Content Placeholder 2"/>
          <p:cNvSpPr>
            <a:spLocks noGrp="1"/>
          </p:cNvSpPr>
          <p:nvPr>
            <p:ph sz="half" idx="1"/>
          </p:nvPr>
        </p:nvSpPr>
        <p:spPr/>
        <p:txBody>
          <a:bodyPr>
            <a:noAutofit/>
          </a:bodyPr>
          <a:lstStyle/>
          <a:p>
            <a:r>
              <a:rPr lang="en-US" sz="2800" dirty="0" smtClean="0"/>
              <a:t>49 year old, separated man, in recovery from alcoholism</a:t>
            </a:r>
          </a:p>
          <a:p>
            <a:r>
              <a:rPr lang="en-US" sz="2800" dirty="0" smtClean="0"/>
              <a:t>Identified targets are death of his infant brother in a house fire &amp; suicide of his adult brother</a:t>
            </a:r>
          </a:p>
        </p:txBody>
      </p:sp>
      <p:sp>
        <p:nvSpPr>
          <p:cNvPr id="4" name="Content Placeholder 3"/>
          <p:cNvSpPr>
            <a:spLocks noGrp="1"/>
          </p:cNvSpPr>
          <p:nvPr>
            <p:ph sz="half" idx="2"/>
          </p:nvPr>
        </p:nvSpPr>
        <p:spPr/>
        <p:txBody>
          <a:bodyPr>
            <a:normAutofit/>
          </a:bodyPr>
          <a:lstStyle/>
          <a:p>
            <a:r>
              <a:rPr lang="en-US" sz="2800" dirty="0" smtClean="0"/>
              <a:t>Using 8 Phase Processing</a:t>
            </a:r>
          </a:p>
          <a:p>
            <a:r>
              <a:rPr lang="en-US" sz="2800" dirty="0" smtClean="0"/>
              <a:t>Looping with: </a:t>
            </a:r>
            <a:r>
              <a:rPr lang="en-US" sz="2800" b="1" i="1" dirty="0" smtClean="0"/>
              <a:t>“Its my fault”</a:t>
            </a:r>
          </a:p>
          <a:p>
            <a:r>
              <a:rPr lang="en-US" sz="2800" dirty="0" smtClean="0"/>
              <a:t>Strong degree of emotion</a:t>
            </a:r>
            <a:endParaRPr lang="en-US" sz="2800" dirty="0"/>
          </a:p>
        </p:txBody>
      </p:sp>
    </p:spTree>
    <p:extLst>
      <p:ext uri="{BB962C8B-B14F-4D97-AF65-F5344CB8AC3E}">
        <p14:creationId xmlns:p14="http://schemas.microsoft.com/office/powerpoint/2010/main" xmlns="" val="198397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 of Responsibility</a:t>
            </a:r>
            <a:endParaRPr lang="en-US" dirty="0"/>
          </a:p>
        </p:txBody>
      </p:sp>
      <p:pic>
        <p:nvPicPr>
          <p:cNvPr id="5" name="Content Placeholder 4" descr="Empty Chair.jpg"/>
          <p:cNvPicPr>
            <a:picLocks noGrp="1" noChangeAspect="1"/>
          </p:cNvPicPr>
          <p:nvPr>
            <p:ph sz="half" idx="1"/>
          </p:nvPr>
        </p:nvPicPr>
        <p:blipFill>
          <a:blip r:embed="rId2">
            <a:extLst>
              <a:ext uri="{28A0092B-C50C-407E-A947-70E740481C1C}">
                <a14:useLocalDpi xmlns:a14="http://schemas.microsoft.com/office/drawing/2010/main" xmlns="" val="0"/>
              </a:ext>
            </a:extLst>
          </a:blip>
          <a:srcRect t="6827" b="6827"/>
          <a:stretch>
            <a:fillRect/>
          </a:stretch>
        </p:blipFill>
        <p:spPr/>
      </p:pic>
      <p:sp>
        <p:nvSpPr>
          <p:cNvPr id="4" name="Content Placeholder 3"/>
          <p:cNvSpPr>
            <a:spLocks noGrp="1"/>
          </p:cNvSpPr>
          <p:nvPr>
            <p:ph sz="half" idx="2"/>
          </p:nvPr>
        </p:nvSpPr>
        <p:spPr/>
        <p:txBody>
          <a:bodyPr>
            <a:normAutofit fontScale="92500" lnSpcReduction="10000"/>
          </a:bodyPr>
          <a:lstStyle/>
          <a:p>
            <a:r>
              <a:rPr lang="en-US" dirty="0" smtClean="0"/>
              <a:t>“Picture, visualize or imagine </a:t>
            </a:r>
            <a:r>
              <a:rPr lang="en-US" b="1" i="1" dirty="0" smtClean="0"/>
              <a:t>your sponsor</a:t>
            </a:r>
            <a:r>
              <a:rPr lang="en-US" dirty="0" smtClean="0"/>
              <a:t> in the empty chair”</a:t>
            </a:r>
            <a:r>
              <a:rPr lang="mr-IN" dirty="0" smtClean="0"/>
              <a:t>…</a:t>
            </a:r>
            <a:r>
              <a:rPr lang="en-US" dirty="0" smtClean="0"/>
              <a:t>.</a:t>
            </a:r>
          </a:p>
          <a:p>
            <a:r>
              <a:rPr lang="en-US" dirty="0" smtClean="0"/>
              <a:t>Just notice how he looks, just notice</a:t>
            </a:r>
            <a:r>
              <a:rPr lang="mr-IN" dirty="0" smtClean="0"/>
              <a:t>……</a:t>
            </a:r>
            <a:endParaRPr lang="en-US" dirty="0" smtClean="0"/>
          </a:p>
          <a:p>
            <a:r>
              <a:rPr lang="en-US" dirty="0" smtClean="0"/>
              <a:t>What would your sponsor say to you now about what happened?</a:t>
            </a:r>
          </a:p>
          <a:p>
            <a:r>
              <a:rPr lang="en-US" dirty="0" smtClean="0"/>
              <a:t>Do long set of BLS</a:t>
            </a:r>
          </a:p>
          <a:p>
            <a:r>
              <a:rPr lang="en-US" dirty="0" smtClean="0"/>
              <a:t>“Take a breath, let it go, what do you get now?”</a:t>
            </a:r>
          </a:p>
          <a:p>
            <a:endParaRPr lang="en-US" dirty="0" smtClean="0"/>
          </a:p>
          <a:p>
            <a:endParaRPr lang="en-US" dirty="0"/>
          </a:p>
        </p:txBody>
      </p:sp>
    </p:spTree>
    <p:extLst>
      <p:ext uri="{BB962C8B-B14F-4D97-AF65-F5344CB8AC3E}">
        <p14:creationId xmlns:p14="http://schemas.microsoft.com/office/powerpoint/2010/main" xmlns="" val="14640153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Background:</a:t>
            </a:r>
            <a:endParaRPr lang="en-US" dirty="0"/>
          </a:p>
        </p:txBody>
      </p:sp>
      <p:sp>
        <p:nvSpPr>
          <p:cNvPr id="3" name="Content Placeholder 2"/>
          <p:cNvSpPr>
            <a:spLocks noGrp="1"/>
          </p:cNvSpPr>
          <p:nvPr>
            <p:ph sz="half" idx="1"/>
          </p:nvPr>
        </p:nvSpPr>
        <p:spPr/>
        <p:txBody>
          <a:bodyPr>
            <a:noAutofit/>
          </a:bodyPr>
          <a:lstStyle/>
          <a:p>
            <a:r>
              <a:rPr lang="en-US" sz="1600" dirty="0" smtClean="0"/>
              <a:t>EMDR Trained in 1999 by Roger  Solomon, Ph.D., Boscawen, NH</a:t>
            </a:r>
          </a:p>
          <a:p>
            <a:r>
              <a:rPr lang="en-US" sz="1600" dirty="0" smtClean="0"/>
              <a:t>Have worked with TR/HAP since 2006 as a Facilitator and now as a Senior Trainer for the past five years</a:t>
            </a:r>
          </a:p>
          <a:p>
            <a:r>
              <a:rPr lang="en-US" sz="1600" dirty="0" smtClean="0"/>
              <a:t>Twice trained by Francine Shapiro at Sea Ranch, Calif. to be Part I and Part II Trainer</a:t>
            </a:r>
          </a:p>
          <a:p>
            <a:r>
              <a:rPr lang="en-US" sz="1600" dirty="0" smtClean="0"/>
              <a:t>TRN Coordinator for the Greater New Haven TRN </a:t>
            </a:r>
            <a:r>
              <a:rPr lang="mr-IN" sz="1600" dirty="0" smtClean="0"/>
              <a:t>–</a:t>
            </a:r>
            <a:r>
              <a:rPr lang="en-US" sz="1600" dirty="0" smtClean="0"/>
              <a:t> pro bono EMDR with homicide survivors and victims of other violence crimes referred by the New Haven Police Department</a:t>
            </a:r>
          </a:p>
          <a:p>
            <a:pPr marL="0" indent="0">
              <a:buNone/>
            </a:pPr>
            <a:endParaRPr lang="en-US" sz="1600" dirty="0"/>
          </a:p>
        </p:txBody>
      </p:sp>
      <p:sp>
        <p:nvSpPr>
          <p:cNvPr id="4" name="Content Placeholder 3"/>
          <p:cNvSpPr>
            <a:spLocks noGrp="1"/>
          </p:cNvSpPr>
          <p:nvPr>
            <p:ph sz="half" idx="2"/>
          </p:nvPr>
        </p:nvSpPr>
        <p:spPr/>
        <p:txBody>
          <a:bodyPr>
            <a:noAutofit/>
          </a:bodyPr>
          <a:lstStyle/>
          <a:p>
            <a:r>
              <a:rPr lang="en-US" sz="1600" dirty="0" smtClean="0"/>
              <a:t>Started brief treatment, EMDR program for homicide survivors at Dixwell Newhallville Community Mental Health Services in New Haven, CT, USA </a:t>
            </a:r>
          </a:p>
          <a:p>
            <a:r>
              <a:rPr lang="en-US" sz="1600" dirty="0" smtClean="0"/>
              <a:t>Served on the EMDRIA Board of Directors for three years</a:t>
            </a:r>
          </a:p>
          <a:p>
            <a:r>
              <a:rPr lang="en-US" sz="1600" dirty="0" smtClean="0"/>
              <a:t>Developed </a:t>
            </a:r>
            <a:r>
              <a:rPr lang="en-US" sz="1600" b="1" dirty="0" smtClean="0"/>
              <a:t>Visual Assessment Tool</a:t>
            </a:r>
            <a:r>
              <a:rPr lang="en-US" sz="1600" dirty="0" smtClean="0"/>
              <a:t>,</a:t>
            </a:r>
            <a:r>
              <a:rPr lang="en-US" sz="1600" dirty="0"/>
              <a:t> </a:t>
            </a:r>
            <a:r>
              <a:rPr lang="en-US" sz="1600" dirty="0" smtClean="0"/>
              <a:t> used with the Recent Event Protocol to gather the multiple targets without the client going above the “window of tolerance”</a:t>
            </a:r>
          </a:p>
        </p:txBody>
      </p:sp>
    </p:spTree>
    <p:extLst>
      <p:ext uri="{BB962C8B-B14F-4D97-AF65-F5344CB8AC3E}">
        <p14:creationId xmlns:p14="http://schemas.microsoft.com/office/powerpoint/2010/main" xmlns="" val="1514923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smtClean="0"/>
              <a:t>Notice your sponsor</a:t>
            </a:r>
            <a:endParaRPr lang="en-US" b="1" i="1" dirty="0"/>
          </a:p>
        </p:txBody>
      </p:sp>
      <p:sp>
        <p:nvSpPr>
          <p:cNvPr id="3" name="Text Placeholder 2"/>
          <p:cNvSpPr>
            <a:spLocks noGrp="1"/>
          </p:cNvSpPr>
          <p:nvPr>
            <p:ph type="body" sz="half" idx="2"/>
          </p:nvPr>
        </p:nvSpPr>
        <p:spPr/>
        <p:txBody>
          <a:bodyPr/>
          <a:lstStyle/>
          <a:p>
            <a:endParaRPr lang="en-US" dirty="0" smtClean="0"/>
          </a:p>
          <a:p>
            <a:r>
              <a:rPr lang="en-US" dirty="0" smtClean="0"/>
              <a:t>It may be helpful to spend more time in a debrief, in between sets of BLS</a:t>
            </a:r>
          </a:p>
          <a:p>
            <a:endParaRPr lang="en-US" dirty="0"/>
          </a:p>
          <a:p>
            <a:r>
              <a:rPr lang="en-US" dirty="0" smtClean="0"/>
              <a:t>Also, save time at the end of the session to do a more extensive debrief with your client</a:t>
            </a:r>
            <a:endParaRPr lang="en-US" dirty="0"/>
          </a:p>
        </p:txBody>
      </p:sp>
      <p:pic>
        <p:nvPicPr>
          <p:cNvPr id="7" name="Picture Placeholder 6" descr="Sponsor 3.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473181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 founder of AA </a:t>
            </a:r>
            <a:r>
              <a:rPr lang="mr-IN" dirty="0" smtClean="0"/>
              <a:t>–</a:t>
            </a:r>
            <a:r>
              <a:rPr lang="en-US" dirty="0" smtClean="0"/>
              <a:t> Bill W.</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dirty="0" smtClean="0"/>
              <a:t>“Picture, visualize or imagine Bill W in the chair.”</a:t>
            </a:r>
          </a:p>
          <a:p>
            <a:endParaRPr lang="en-US" sz="2800" dirty="0"/>
          </a:p>
          <a:p>
            <a:r>
              <a:rPr lang="en-US" sz="2800" dirty="0" smtClean="0"/>
              <a:t>“What would Bill W. say to you now?”</a:t>
            </a:r>
            <a:endParaRPr lang="en-US" sz="2800" dirty="0"/>
          </a:p>
        </p:txBody>
      </p:sp>
      <p:pic>
        <p:nvPicPr>
          <p:cNvPr id="5" name="Picture Placeholder 4" descr="Bill W.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6727" b="16727"/>
          <a:stretch>
            <a:fillRect/>
          </a:stretch>
        </p:blipFill>
        <p:spPr/>
      </p:pic>
    </p:spTree>
    <p:extLst>
      <p:ext uri="{BB962C8B-B14F-4D97-AF65-F5344CB8AC3E}">
        <p14:creationId xmlns:p14="http://schemas.microsoft.com/office/powerpoint/2010/main" xmlns="" val="2414508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William</a:t>
            </a:r>
            <a:endParaRPr lang="en-US" dirty="0"/>
          </a:p>
        </p:txBody>
      </p:sp>
      <p:sp>
        <p:nvSpPr>
          <p:cNvPr id="3" name="Content Placeholder 2"/>
          <p:cNvSpPr>
            <a:spLocks noGrp="1"/>
          </p:cNvSpPr>
          <p:nvPr>
            <p:ph sz="half" idx="1"/>
          </p:nvPr>
        </p:nvSpPr>
        <p:spPr/>
        <p:txBody>
          <a:bodyPr>
            <a:noAutofit/>
          </a:bodyPr>
          <a:lstStyle/>
          <a:p>
            <a:r>
              <a:rPr lang="en-US" sz="2800" dirty="0" smtClean="0"/>
              <a:t>51 year old divorced male, with one child</a:t>
            </a:r>
          </a:p>
          <a:p>
            <a:r>
              <a:rPr lang="en-US" sz="2800" dirty="0" smtClean="0"/>
              <a:t>Target is the court room, distress of a contested divorce, he worked there as an attorney</a:t>
            </a:r>
          </a:p>
        </p:txBody>
      </p:sp>
      <p:sp>
        <p:nvSpPr>
          <p:cNvPr id="4" name="Content Placeholder 3"/>
          <p:cNvSpPr>
            <a:spLocks noGrp="1"/>
          </p:cNvSpPr>
          <p:nvPr>
            <p:ph sz="half" idx="2"/>
          </p:nvPr>
        </p:nvSpPr>
        <p:spPr/>
        <p:txBody>
          <a:bodyPr>
            <a:noAutofit/>
          </a:bodyPr>
          <a:lstStyle/>
          <a:p>
            <a:r>
              <a:rPr lang="en-US" sz="2800" dirty="0" smtClean="0"/>
              <a:t>Presenting with a high degree of emotional distress and looping</a:t>
            </a:r>
          </a:p>
          <a:p>
            <a:r>
              <a:rPr lang="en-US" sz="2800" dirty="0" smtClean="0"/>
              <a:t>Also is very self critical and feels defective</a:t>
            </a:r>
            <a:endParaRPr lang="en-US" sz="2800" dirty="0"/>
          </a:p>
        </p:txBody>
      </p:sp>
    </p:spTree>
    <p:extLst>
      <p:ext uri="{BB962C8B-B14F-4D97-AF65-F5344CB8AC3E}">
        <p14:creationId xmlns:p14="http://schemas.microsoft.com/office/powerpoint/2010/main" xmlns="" val="22798604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 of Responsibility</a:t>
            </a:r>
            <a:endParaRPr lang="en-US" dirty="0"/>
          </a:p>
        </p:txBody>
      </p:sp>
      <p:pic>
        <p:nvPicPr>
          <p:cNvPr id="5" name="Content Placeholder 4" descr="Empty Chair.jpg"/>
          <p:cNvPicPr>
            <a:picLocks noGrp="1" noChangeAspect="1"/>
          </p:cNvPicPr>
          <p:nvPr>
            <p:ph sz="half" idx="1"/>
          </p:nvPr>
        </p:nvPicPr>
        <p:blipFill>
          <a:blip r:embed="rId2">
            <a:extLst>
              <a:ext uri="{28A0092B-C50C-407E-A947-70E740481C1C}">
                <a14:useLocalDpi xmlns:a14="http://schemas.microsoft.com/office/drawing/2010/main" xmlns="" val="0"/>
              </a:ext>
            </a:extLst>
          </a:blip>
          <a:srcRect t="6827" b="6827"/>
          <a:stretch>
            <a:fillRect/>
          </a:stretch>
        </p:blipFill>
        <p:spPr/>
      </p:pic>
      <p:sp>
        <p:nvSpPr>
          <p:cNvPr id="4" name="Content Placeholder 3"/>
          <p:cNvSpPr>
            <a:spLocks noGrp="1"/>
          </p:cNvSpPr>
          <p:nvPr>
            <p:ph sz="half" idx="2"/>
          </p:nvPr>
        </p:nvSpPr>
        <p:spPr/>
        <p:txBody>
          <a:bodyPr>
            <a:normAutofit fontScale="92500" lnSpcReduction="20000"/>
          </a:bodyPr>
          <a:lstStyle/>
          <a:p>
            <a:r>
              <a:rPr lang="en-US" dirty="0" smtClean="0"/>
              <a:t>“Picture, visualize or imagine </a:t>
            </a:r>
            <a:r>
              <a:rPr lang="en-US" b="1" i="1" dirty="0" smtClean="0"/>
              <a:t>your friend from law school </a:t>
            </a:r>
            <a:r>
              <a:rPr lang="en-US" dirty="0" smtClean="0"/>
              <a:t>in the empty chair”</a:t>
            </a:r>
            <a:r>
              <a:rPr lang="mr-IN" dirty="0" smtClean="0"/>
              <a:t>…</a:t>
            </a:r>
            <a:r>
              <a:rPr lang="en-US" dirty="0" smtClean="0"/>
              <a:t>.</a:t>
            </a:r>
          </a:p>
          <a:p>
            <a:r>
              <a:rPr lang="en-US" dirty="0" smtClean="0"/>
              <a:t>“Just notice how he looks, just notice</a:t>
            </a:r>
            <a:r>
              <a:rPr lang="mr-IN" dirty="0" smtClean="0"/>
              <a:t>……</a:t>
            </a:r>
            <a:r>
              <a:rPr lang="en-US" dirty="0" smtClean="0"/>
              <a:t>”</a:t>
            </a:r>
          </a:p>
          <a:p>
            <a:r>
              <a:rPr lang="en-US" dirty="0" smtClean="0"/>
              <a:t>“What would your friend say to you now about what happened?”</a:t>
            </a:r>
          </a:p>
          <a:p>
            <a:r>
              <a:rPr lang="en-US" dirty="0" smtClean="0"/>
              <a:t>Do long set of BLS</a:t>
            </a:r>
          </a:p>
          <a:p>
            <a:r>
              <a:rPr lang="en-US" dirty="0" smtClean="0"/>
              <a:t>“Take a breath, let it go, what do you get now?”</a:t>
            </a:r>
          </a:p>
          <a:p>
            <a:endParaRPr lang="en-US" dirty="0" smtClean="0"/>
          </a:p>
          <a:p>
            <a:endParaRPr lang="en-US" dirty="0"/>
          </a:p>
        </p:txBody>
      </p:sp>
    </p:spTree>
    <p:extLst>
      <p:ext uri="{BB962C8B-B14F-4D97-AF65-F5344CB8AC3E}">
        <p14:creationId xmlns:p14="http://schemas.microsoft.com/office/powerpoint/2010/main" xmlns="" val="15790324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Friend from Law School</a:t>
            </a:r>
            <a:endParaRPr lang="en-US" dirty="0"/>
          </a:p>
        </p:txBody>
      </p:sp>
      <p:sp>
        <p:nvSpPr>
          <p:cNvPr id="3" name="Text Placeholder 2"/>
          <p:cNvSpPr>
            <a:spLocks noGrp="1"/>
          </p:cNvSpPr>
          <p:nvPr>
            <p:ph type="body" sz="half" idx="2"/>
          </p:nvPr>
        </p:nvSpPr>
        <p:spPr/>
        <p:txBody>
          <a:bodyPr/>
          <a:lstStyle/>
          <a:p>
            <a:endParaRPr lang="en-US" dirty="0" smtClean="0"/>
          </a:p>
          <a:p>
            <a:r>
              <a:rPr lang="en-US" dirty="0" smtClean="0"/>
              <a:t>Strength &amp; solution oriented</a:t>
            </a:r>
          </a:p>
          <a:p>
            <a:endParaRPr lang="en-US" dirty="0"/>
          </a:p>
          <a:p>
            <a:r>
              <a:rPr lang="en-US" dirty="0" smtClean="0"/>
              <a:t>“I remember what Bobby said”</a:t>
            </a:r>
          </a:p>
          <a:p>
            <a:endParaRPr lang="en-US" dirty="0"/>
          </a:p>
          <a:p>
            <a:r>
              <a:rPr lang="en-US" dirty="0" smtClean="0"/>
              <a:t>Connects to positive life experience</a:t>
            </a:r>
          </a:p>
          <a:p>
            <a:endParaRPr lang="en-US" dirty="0"/>
          </a:p>
          <a:p>
            <a:r>
              <a:rPr lang="en-US" dirty="0" smtClean="0"/>
              <a:t>Contains </a:t>
            </a:r>
            <a:r>
              <a:rPr lang="en-US" b="1" i="1" dirty="0" smtClean="0"/>
              <a:t>“positive self talk</a:t>
            </a:r>
            <a:r>
              <a:rPr lang="en-US" dirty="0" smtClean="0"/>
              <a:t>”</a:t>
            </a:r>
          </a:p>
          <a:p>
            <a:endParaRPr lang="en-US" dirty="0"/>
          </a:p>
          <a:p>
            <a:endParaRPr lang="en-US" dirty="0"/>
          </a:p>
        </p:txBody>
      </p:sp>
      <p:pic>
        <p:nvPicPr>
          <p:cNvPr id="5" name="Picture Placeholder 4" descr="Friend.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3168" r="13168"/>
          <a:stretch>
            <a:fillRect/>
          </a:stretch>
        </p:blipFill>
        <p:spPr/>
      </p:pic>
    </p:spTree>
    <p:extLst>
      <p:ext uri="{BB962C8B-B14F-4D97-AF65-F5344CB8AC3E}">
        <p14:creationId xmlns:p14="http://schemas.microsoft.com/office/powerpoint/2010/main" xmlns="" val="605368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Robert</a:t>
            </a:r>
            <a:endParaRPr lang="en-US" dirty="0"/>
          </a:p>
        </p:txBody>
      </p:sp>
      <p:sp>
        <p:nvSpPr>
          <p:cNvPr id="3" name="Content Placeholder 2"/>
          <p:cNvSpPr>
            <a:spLocks noGrp="1"/>
          </p:cNvSpPr>
          <p:nvPr>
            <p:ph sz="half" idx="1"/>
          </p:nvPr>
        </p:nvSpPr>
        <p:spPr/>
        <p:txBody>
          <a:bodyPr>
            <a:noAutofit/>
          </a:bodyPr>
          <a:lstStyle/>
          <a:p>
            <a:r>
              <a:rPr lang="en-US" sz="2800" dirty="0" smtClean="0"/>
              <a:t>55 year old divorced male, with two children</a:t>
            </a:r>
          </a:p>
          <a:p>
            <a:r>
              <a:rPr lang="en-US" sz="2800" dirty="0" smtClean="0"/>
              <a:t>Target is 4</a:t>
            </a:r>
            <a:r>
              <a:rPr lang="en-US" sz="2800" baseline="30000" dirty="0" smtClean="0"/>
              <a:t>th</a:t>
            </a:r>
            <a:r>
              <a:rPr lang="en-US" sz="2800" dirty="0" smtClean="0"/>
              <a:t> grade , when he was verbally abusive of a deaf boy in his class</a:t>
            </a:r>
          </a:p>
        </p:txBody>
      </p:sp>
      <p:sp>
        <p:nvSpPr>
          <p:cNvPr id="4" name="Content Placeholder 3"/>
          <p:cNvSpPr>
            <a:spLocks noGrp="1"/>
          </p:cNvSpPr>
          <p:nvPr>
            <p:ph sz="half" idx="2"/>
          </p:nvPr>
        </p:nvSpPr>
        <p:spPr/>
        <p:txBody>
          <a:bodyPr>
            <a:noAutofit/>
          </a:bodyPr>
          <a:lstStyle/>
          <a:p>
            <a:r>
              <a:rPr lang="en-US" sz="2800" dirty="0" smtClean="0"/>
              <a:t>Presenting with significant distress &amp; feeling “there is no way to make it better.</a:t>
            </a:r>
          </a:p>
          <a:p>
            <a:r>
              <a:rPr lang="en-US" sz="2800" dirty="0" smtClean="0"/>
              <a:t>Moving to a solution based perspective</a:t>
            </a:r>
            <a:endParaRPr lang="en-US" sz="2800" dirty="0"/>
          </a:p>
        </p:txBody>
      </p:sp>
    </p:spTree>
    <p:extLst>
      <p:ext uri="{BB962C8B-B14F-4D97-AF65-F5344CB8AC3E}">
        <p14:creationId xmlns:p14="http://schemas.microsoft.com/office/powerpoint/2010/main" xmlns="" val="3555071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 of Power/Choices</a:t>
            </a:r>
            <a:endParaRPr lang="en-US" dirty="0"/>
          </a:p>
        </p:txBody>
      </p:sp>
      <p:pic>
        <p:nvPicPr>
          <p:cNvPr id="5" name="Content Placeholder 4" descr="Empty Chair.jpg"/>
          <p:cNvPicPr>
            <a:picLocks noGrp="1" noChangeAspect="1"/>
          </p:cNvPicPr>
          <p:nvPr>
            <p:ph sz="half" idx="1"/>
          </p:nvPr>
        </p:nvPicPr>
        <p:blipFill>
          <a:blip r:embed="rId2">
            <a:extLst>
              <a:ext uri="{28A0092B-C50C-407E-A947-70E740481C1C}">
                <a14:useLocalDpi xmlns:a14="http://schemas.microsoft.com/office/drawing/2010/main" xmlns="" val="0"/>
              </a:ext>
            </a:extLst>
          </a:blip>
          <a:srcRect t="6827" b="6827"/>
          <a:stretch>
            <a:fillRect/>
          </a:stretch>
        </p:blipFill>
        <p:spPr/>
      </p:pic>
      <p:sp>
        <p:nvSpPr>
          <p:cNvPr id="4" name="Content Placeholder 3"/>
          <p:cNvSpPr>
            <a:spLocks noGrp="1"/>
          </p:cNvSpPr>
          <p:nvPr>
            <p:ph sz="half" idx="2"/>
          </p:nvPr>
        </p:nvSpPr>
        <p:spPr/>
        <p:txBody>
          <a:bodyPr>
            <a:normAutofit fontScale="92500" lnSpcReduction="20000"/>
          </a:bodyPr>
          <a:lstStyle/>
          <a:p>
            <a:r>
              <a:rPr lang="en-US" dirty="0" smtClean="0"/>
              <a:t>“Picture, visualize or imagine </a:t>
            </a:r>
            <a:r>
              <a:rPr lang="en-US" b="1" i="1" dirty="0" smtClean="0"/>
              <a:t>the child from your 4ht grade class  </a:t>
            </a:r>
            <a:r>
              <a:rPr lang="en-US" dirty="0" smtClean="0"/>
              <a:t>in the empty chair”</a:t>
            </a:r>
            <a:r>
              <a:rPr lang="mr-IN" dirty="0" smtClean="0"/>
              <a:t>…</a:t>
            </a:r>
            <a:r>
              <a:rPr lang="en-US" dirty="0" smtClean="0"/>
              <a:t>.</a:t>
            </a:r>
          </a:p>
          <a:p>
            <a:r>
              <a:rPr lang="en-US" dirty="0" smtClean="0"/>
              <a:t>“Just notice how he looks, just notice</a:t>
            </a:r>
            <a:r>
              <a:rPr lang="mr-IN" dirty="0" smtClean="0"/>
              <a:t>……</a:t>
            </a:r>
            <a:r>
              <a:rPr lang="en-US" dirty="0" smtClean="0"/>
              <a:t>”</a:t>
            </a:r>
          </a:p>
          <a:p>
            <a:r>
              <a:rPr lang="en-US" dirty="0" smtClean="0"/>
              <a:t>“What would you say to him now to make amends?”</a:t>
            </a:r>
          </a:p>
          <a:p>
            <a:r>
              <a:rPr lang="en-US" dirty="0" smtClean="0"/>
              <a:t>Do a long set of BLS</a:t>
            </a:r>
          </a:p>
          <a:p>
            <a:r>
              <a:rPr lang="en-US" dirty="0" smtClean="0"/>
              <a:t>“Take a breath, let it go, what do you get now?”</a:t>
            </a:r>
          </a:p>
          <a:p>
            <a:endParaRPr lang="en-US" dirty="0" smtClean="0"/>
          </a:p>
          <a:p>
            <a:endParaRPr lang="en-US" dirty="0"/>
          </a:p>
        </p:txBody>
      </p:sp>
    </p:spTree>
    <p:extLst>
      <p:ext uri="{BB962C8B-B14F-4D97-AF65-F5344CB8AC3E}">
        <p14:creationId xmlns:p14="http://schemas.microsoft.com/office/powerpoint/2010/main" xmlns="" val="29320675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Classmate from School</a:t>
            </a:r>
            <a:endParaRPr lang="en-US" dirty="0"/>
          </a:p>
        </p:txBody>
      </p:sp>
      <p:sp>
        <p:nvSpPr>
          <p:cNvPr id="3" name="Text Placeholder 2"/>
          <p:cNvSpPr>
            <a:spLocks noGrp="1"/>
          </p:cNvSpPr>
          <p:nvPr>
            <p:ph type="body" sz="half" idx="2"/>
          </p:nvPr>
        </p:nvSpPr>
        <p:spPr>
          <a:xfrm>
            <a:off x="5051425" y="2692866"/>
            <a:ext cx="3635375" cy="3505667"/>
          </a:xfrm>
        </p:spPr>
        <p:txBody>
          <a:bodyPr>
            <a:normAutofit fontScale="55000" lnSpcReduction="20000"/>
          </a:bodyPr>
          <a:lstStyle/>
          <a:p>
            <a:endParaRPr lang="en-US" dirty="0" smtClean="0"/>
          </a:p>
          <a:p>
            <a:r>
              <a:rPr lang="en-US" sz="3200" b="1" dirty="0" smtClean="0"/>
              <a:t>“I want to make amends”</a:t>
            </a:r>
          </a:p>
          <a:p>
            <a:endParaRPr lang="en-US" sz="3200" b="1" dirty="0"/>
          </a:p>
          <a:p>
            <a:r>
              <a:rPr lang="en-US" sz="3200" b="1" dirty="0" smtClean="0"/>
              <a:t>Talks to him in the chair at length</a:t>
            </a:r>
            <a:r>
              <a:rPr lang="mr-IN" sz="3200" b="1" dirty="0" smtClean="0"/>
              <a:t>………</a:t>
            </a:r>
            <a:r>
              <a:rPr lang="en-US" sz="3200" b="1" dirty="0" smtClean="0"/>
              <a:t>..</a:t>
            </a:r>
          </a:p>
          <a:p>
            <a:endParaRPr lang="en-US" sz="3200" b="1" dirty="0"/>
          </a:p>
          <a:p>
            <a:r>
              <a:rPr lang="en-US" sz="3200" b="1" dirty="0" smtClean="0"/>
              <a:t>“What would the pastor from your church say to you now about how to help?”   </a:t>
            </a:r>
          </a:p>
          <a:p>
            <a:endParaRPr lang="en-US" sz="3200" b="1" dirty="0"/>
          </a:p>
          <a:p>
            <a:r>
              <a:rPr lang="en-US" sz="3200" b="1" dirty="0" smtClean="0"/>
              <a:t>Working the 12 Steps from AA</a:t>
            </a:r>
            <a:endParaRPr lang="en-US" sz="3200" b="1" dirty="0"/>
          </a:p>
          <a:p>
            <a:r>
              <a:rPr lang="en-US" sz="3200" b="1" dirty="0" smtClean="0"/>
              <a:t>Takes a “balancing the scale” action </a:t>
            </a:r>
            <a:r>
              <a:rPr lang="en-US" sz="3200" b="1" i="1" dirty="0" smtClean="0"/>
              <a:t>during the session</a:t>
            </a:r>
          </a:p>
          <a:p>
            <a:endParaRPr lang="en-US" dirty="0"/>
          </a:p>
          <a:p>
            <a:endParaRPr lang="en-US" dirty="0"/>
          </a:p>
        </p:txBody>
      </p:sp>
      <p:pic>
        <p:nvPicPr>
          <p:cNvPr id="12" name="Picture Placeholder 11"/>
          <p:cNvPicPr>
            <a:picLocks noGrp="1" noChangeAspect="1"/>
          </p:cNvPicPr>
          <p:nvPr>
            <p:ph type="pic" sz="quarter" idx="13"/>
          </p:nvPr>
        </p:nvPicPr>
        <p:blipFill>
          <a:blip r:embed="rId2"/>
          <a:srcRect l="16667" r="16667"/>
          <a:stretch>
            <a:fillRect/>
          </a:stretch>
        </p:blipFill>
        <p:spPr/>
      </p:pic>
    </p:spTree>
    <p:extLst>
      <p:ext uri="{BB962C8B-B14F-4D97-AF65-F5344CB8AC3E}">
        <p14:creationId xmlns:p14="http://schemas.microsoft.com/office/powerpoint/2010/main" xmlns="" val="27873083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Why Musical/Lyrics Cognitive Interweaves?</a:t>
            </a:r>
            <a:br>
              <a:rPr lang="en-US" sz="2400" b="1" dirty="0" smtClean="0"/>
            </a:br>
            <a:r>
              <a:rPr lang="en-US" sz="2400" b="1" dirty="0"/>
              <a:t/>
            </a:r>
            <a:br>
              <a:rPr lang="en-US" sz="2400" b="1" dirty="0"/>
            </a:br>
            <a:endParaRPr lang="en-US" sz="2400" b="1" dirty="0"/>
          </a:p>
        </p:txBody>
      </p:sp>
      <p:sp>
        <p:nvSpPr>
          <p:cNvPr id="3" name="Text Placeholder 2"/>
          <p:cNvSpPr>
            <a:spLocks noGrp="1"/>
          </p:cNvSpPr>
          <p:nvPr>
            <p:ph type="body" sz="half" idx="2"/>
          </p:nvPr>
        </p:nvSpPr>
        <p:spPr/>
        <p:txBody>
          <a:bodyPr>
            <a:normAutofit fontScale="92500"/>
          </a:bodyPr>
          <a:lstStyle/>
          <a:p>
            <a:r>
              <a:rPr lang="en-US" sz="2400" dirty="0" smtClean="0"/>
              <a:t>The universal positive impact of lyrics</a:t>
            </a:r>
            <a:r>
              <a:rPr lang="mr-IN" sz="2400" dirty="0" smtClean="0"/>
              <a:t>……</a:t>
            </a:r>
            <a:endParaRPr lang="en-US" sz="2400" dirty="0" smtClean="0"/>
          </a:p>
          <a:p>
            <a:r>
              <a:rPr lang="en-US" sz="2400" dirty="0" smtClean="0"/>
              <a:t>We all have a collective memory of thousands of songs.</a:t>
            </a:r>
          </a:p>
          <a:p>
            <a:r>
              <a:rPr lang="en-US" sz="2400" dirty="0" smtClean="0"/>
              <a:t>Lyrics connect to emotions</a:t>
            </a:r>
          </a:p>
          <a:p>
            <a:r>
              <a:rPr lang="en-US" sz="2400" dirty="0" smtClean="0"/>
              <a:t>Lyrics can be linked to the domain where the client is stuck</a:t>
            </a:r>
          </a:p>
          <a:p>
            <a:endParaRPr lang="en-US" sz="2400" dirty="0"/>
          </a:p>
        </p:txBody>
      </p:sp>
      <p:pic>
        <p:nvPicPr>
          <p:cNvPr id="5" name="Picture Placeholder 4" descr="Field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21284" r="21284"/>
          <a:stretch>
            <a:fillRect/>
          </a:stretch>
        </p:blipFill>
        <p:spPr/>
      </p:pic>
    </p:spTree>
    <p:extLst>
      <p:ext uri="{BB962C8B-B14F-4D97-AF65-F5344CB8AC3E}">
        <p14:creationId xmlns:p14="http://schemas.microsoft.com/office/powerpoint/2010/main" xmlns="" val="3940982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Cognitive Interweaves &amp; </a:t>
            </a:r>
            <a:br>
              <a:rPr lang="en-US" sz="3200" dirty="0" smtClean="0"/>
            </a:br>
            <a:r>
              <a:rPr lang="en-US" sz="3200" dirty="0" smtClean="0"/>
              <a:t>Musical Lyrics</a:t>
            </a:r>
            <a:r>
              <a:rPr lang="mr-IN" sz="3200" dirty="0" smtClean="0"/>
              <a:t>……………</a:t>
            </a:r>
            <a:r>
              <a:rPr lang="en-US" sz="3200" dirty="0" smtClean="0"/>
              <a:t>.</a:t>
            </a:r>
            <a:br>
              <a:rPr lang="en-US" sz="3200" dirty="0" smtClean="0"/>
            </a:br>
            <a:r>
              <a:rPr lang="en-US" sz="3200" dirty="0" smtClean="0"/>
              <a:t>Audio tape</a:t>
            </a:r>
            <a:endParaRPr lang="en-US" sz="3200" dirty="0"/>
          </a:p>
        </p:txBody>
      </p:sp>
      <p:sp>
        <p:nvSpPr>
          <p:cNvPr id="3" name="Content Placeholder 2"/>
          <p:cNvSpPr>
            <a:spLocks noGrp="1"/>
          </p:cNvSpPr>
          <p:nvPr>
            <p:ph sz="half" idx="1"/>
          </p:nvPr>
        </p:nvSpPr>
        <p:spPr/>
        <p:txBody>
          <a:bodyPr/>
          <a:lstStyle/>
          <a:p>
            <a:r>
              <a:rPr lang="en-US" sz="2000" b="1" i="1" dirty="0" smtClean="0"/>
              <a:t>CI </a:t>
            </a:r>
            <a:r>
              <a:rPr lang="mr-IN" sz="2000" b="1" i="1" dirty="0" smtClean="0"/>
              <a:t>–</a:t>
            </a:r>
            <a:r>
              <a:rPr lang="en-US" sz="2000" b="1" i="1" dirty="0" smtClean="0"/>
              <a:t> “So just notice whatever you want to get rid of and go with that.”</a:t>
            </a:r>
          </a:p>
          <a:p>
            <a:r>
              <a:rPr lang="en-US" sz="2000" b="1" i="1" dirty="0" smtClean="0"/>
              <a:t>Musical CI - “Bear with me, makes me think of a song”:   “Shout, shout let it all out, these are the things, I can do without.........................”</a:t>
            </a:r>
          </a:p>
          <a:p>
            <a:endParaRPr lang="en-US" b="1" i="1" dirty="0"/>
          </a:p>
        </p:txBody>
      </p:sp>
      <p:sp>
        <p:nvSpPr>
          <p:cNvPr id="4" name="Content Placeholder 3"/>
          <p:cNvSpPr>
            <a:spLocks noGrp="1"/>
          </p:cNvSpPr>
          <p:nvPr>
            <p:ph sz="half" idx="2"/>
          </p:nvPr>
        </p:nvSpPr>
        <p:spPr/>
        <p:txBody>
          <a:bodyPr/>
          <a:lstStyle/>
          <a:p>
            <a:r>
              <a:rPr lang="en-US" sz="2000" dirty="0" smtClean="0"/>
              <a:t>Client </a:t>
            </a:r>
            <a:r>
              <a:rPr lang="mr-IN" sz="2000" dirty="0" smtClean="0"/>
              <a:t>–</a:t>
            </a:r>
            <a:r>
              <a:rPr lang="en-US" sz="2000" dirty="0" smtClean="0"/>
              <a:t>”Thinking about those words, it is good to let it out”</a:t>
            </a:r>
            <a:r>
              <a:rPr lang="mr-IN" sz="2000" dirty="0" smtClean="0"/>
              <a:t>…</a:t>
            </a:r>
            <a:r>
              <a:rPr lang="en-US" sz="2000" dirty="0" smtClean="0"/>
              <a:t>.</a:t>
            </a:r>
          </a:p>
          <a:p>
            <a:r>
              <a:rPr lang="en-US" sz="2000" dirty="0" smtClean="0"/>
              <a:t>Go With That</a:t>
            </a:r>
            <a:r>
              <a:rPr lang="mr-IN" sz="2000" dirty="0" smtClean="0"/>
              <a:t>…………</a:t>
            </a:r>
            <a:r>
              <a:rPr lang="en-US" sz="2000" dirty="0" smtClean="0"/>
              <a:t>..</a:t>
            </a:r>
          </a:p>
          <a:p>
            <a:r>
              <a:rPr lang="en-US" sz="2000" b="1" i="1" dirty="0" smtClean="0"/>
              <a:t>CI </a:t>
            </a:r>
            <a:r>
              <a:rPr lang="mr-IN" sz="2000" b="1" i="1" dirty="0" smtClean="0"/>
              <a:t>–</a:t>
            </a:r>
            <a:r>
              <a:rPr lang="en-US" sz="2000" b="1" i="1" dirty="0" smtClean="0"/>
              <a:t> “Notice that good shift, notice your ability to transform this experience.”</a:t>
            </a:r>
          </a:p>
          <a:p>
            <a:endParaRPr lang="en-US" dirty="0"/>
          </a:p>
        </p:txBody>
      </p:sp>
    </p:spTree>
    <p:extLst>
      <p:ext uri="{BB962C8B-B14F-4D97-AF65-F5344CB8AC3E}">
        <p14:creationId xmlns:p14="http://schemas.microsoft.com/office/powerpoint/2010/main" xmlns="" val="378745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the Connections:</a:t>
            </a:r>
            <a:endParaRPr lang="en-US" dirty="0"/>
          </a:p>
        </p:txBody>
      </p:sp>
      <p:sp>
        <p:nvSpPr>
          <p:cNvPr id="3" name="Content Placeholder 2"/>
          <p:cNvSpPr>
            <a:spLocks noGrp="1"/>
          </p:cNvSpPr>
          <p:nvPr>
            <p:ph sz="half" idx="1"/>
          </p:nvPr>
        </p:nvSpPr>
        <p:spPr/>
        <p:txBody>
          <a:bodyPr>
            <a:normAutofit/>
          </a:bodyPr>
          <a:lstStyle/>
          <a:p>
            <a:r>
              <a:rPr lang="en-US" sz="2800" dirty="0" smtClean="0"/>
              <a:t>What do Francine Shapiro, Fritz Perls  Stevie Wonder, Ray Charles, Gloria Gaynor </a:t>
            </a:r>
            <a:r>
              <a:rPr lang="en-US" sz="2800" dirty="0"/>
              <a:t>&amp;</a:t>
            </a:r>
            <a:r>
              <a:rPr lang="en-US" sz="2800" dirty="0" smtClean="0"/>
              <a:t> George Harrison have in common?</a:t>
            </a:r>
            <a:endParaRPr lang="en-US" sz="2800" dirty="0"/>
          </a:p>
        </p:txBody>
      </p:sp>
      <p:sp>
        <p:nvSpPr>
          <p:cNvPr id="4" name="Content Placeholder 3"/>
          <p:cNvSpPr>
            <a:spLocks noGrp="1"/>
          </p:cNvSpPr>
          <p:nvPr>
            <p:ph sz="half" idx="2"/>
          </p:nvPr>
        </p:nvSpPr>
        <p:spPr>
          <a:xfrm>
            <a:off x="4634753" y="2336800"/>
            <a:ext cx="3767328" cy="3700463"/>
          </a:xfrm>
        </p:spPr>
        <p:txBody>
          <a:bodyPr>
            <a:noAutofit/>
          </a:bodyPr>
          <a:lstStyle/>
          <a:p>
            <a:r>
              <a:rPr lang="en-US" sz="2400" dirty="0" smtClean="0"/>
              <a:t>Cognitive interweave </a:t>
            </a:r>
            <a:r>
              <a:rPr lang="en-US" sz="2400" dirty="0"/>
              <a:t>p</a:t>
            </a:r>
            <a:r>
              <a:rPr lang="en-US" sz="2400" dirty="0" smtClean="0"/>
              <a:t>lateaus </a:t>
            </a:r>
            <a:r>
              <a:rPr lang="mr-IN" sz="2400" dirty="0" smtClean="0"/>
              <a:t>–</a:t>
            </a:r>
            <a:r>
              <a:rPr lang="en-US" sz="2400" dirty="0" smtClean="0"/>
              <a:t> brief review</a:t>
            </a:r>
          </a:p>
          <a:p>
            <a:r>
              <a:rPr lang="en-US" sz="2400" dirty="0" smtClean="0"/>
              <a:t>Perls &amp; Shapiro meet at Starbucks &amp; merge their work</a:t>
            </a:r>
          </a:p>
          <a:p>
            <a:r>
              <a:rPr lang="en-US" sz="2400" dirty="0" smtClean="0"/>
              <a:t>Resonance &amp; </a:t>
            </a:r>
            <a:r>
              <a:rPr lang="en-US" sz="2400" dirty="0" err="1" smtClean="0"/>
              <a:t>biofields</a:t>
            </a:r>
            <a:endParaRPr lang="en-US" sz="2400" dirty="0" smtClean="0"/>
          </a:p>
          <a:p>
            <a:r>
              <a:rPr lang="en-US" sz="2400" dirty="0" smtClean="0"/>
              <a:t>Musical lyrics as </a:t>
            </a:r>
            <a:r>
              <a:rPr lang="en-US" sz="2400" dirty="0"/>
              <a:t>c</a:t>
            </a:r>
            <a:r>
              <a:rPr lang="en-US" sz="2400" dirty="0" smtClean="0"/>
              <a:t>ognitive </a:t>
            </a:r>
            <a:r>
              <a:rPr lang="en-US" sz="2400" dirty="0"/>
              <a:t>i</a:t>
            </a:r>
            <a:r>
              <a:rPr lang="en-US" sz="2400" dirty="0" smtClean="0"/>
              <a:t>nterweaves !</a:t>
            </a:r>
            <a:endParaRPr lang="en-US" sz="2400" dirty="0"/>
          </a:p>
          <a:p>
            <a:r>
              <a:rPr lang="en-US" sz="2400" dirty="0" smtClean="0"/>
              <a:t>Practicum </a:t>
            </a:r>
          </a:p>
        </p:txBody>
      </p:sp>
    </p:spTree>
    <p:extLst>
      <p:ext uri="{BB962C8B-B14F-4D97-AF65-F5344CB8AC3E}">
        <p14:creationId xmlns:p14="http://schemas.microsoft.com/office/powerpoint/2010/main" xmlns="" val="642268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000" b="1" dirty="0" smtClean="0"/>
              <a:t>Healing at the Speed of Sound</a:t>
            </a:r>
            <a:br>
              <a:rPr lang="en-US" sz="2000" b="1" dirty="0" smtClean="0"/>
            </a:br>
            <a:r>
              <a:rPr lang="en-US" sz="2000" b="1" dirty="0" smtClean="0"/>
              <a:t>by</a:t>
            </a:r>
            <a:br>
              <a:rPr lang="en-US" sz="2000" b="1" dirty="0" smtClean="0"/>
            </a:br>
            <a:r>
              <a:rPr lang="en-US" sz="2000" b="1" dirty="0" smtClean="0"/>
              <a:t>Don Campbell</a:t>
            </a:r>
            <a:br>
              <a:rPr lang="en-US" sz="2000" b="1" dirty="0" smtClean="0"/>
            </a:br>
            <a:r>
              <a:rPr lang="en-US" sz="2000" b="1" dirty="0" smtClean="0"/>
              <a:t>Alex Doman</a:t>
            </a:r>
            <a:br>
              <a:rPr lang="en-US" sz="2000" b="1" dirty="0" smtClean="0"/>
            </a:br>
            <a:r>
              <a:rPr lang="en-US" sz="2000" b="1" dirty="0"/>
              <a:t/>
            </a:r>
            <a:br>
              <a:rPr lang="en-US" sz="2000" b="1" dirty="0"/>
            </a:br>
            <a:endParaRPr lang="en-US" sz="2000" b="1" dirty="0"/>
          </a:p>
        </p:txBody>
      </p:sp>
      <p:sp>
        <p:nvSpPr>
          <p:cNvPr id="3" name="Text Placeholder 2"/>
          <p:cNvSpPr>
            <a:spLocks noGrp="1"/>
          </p:cNvSpPr>
          <p:nvPr>
            <p:ph type="body" sz="half" idx="2"/>
          </p:nvPr>
        </p:nvSpPr>
        <p:spPr/>
        <p:txBody>
          <a:bodyPr>
            <a:normAutofit fontScale="92500" lnSpcReduction="20000"/>
          </a:bodyPr>
          <a:lstStyle/>
          <a:p>
            <a:r>
              <a:rPr lang="en-US" b="1" dirty="0" smtClean="0"/>
              <a:t>The rich neural resonance between music, emotion and personal identify have been demonstrated via magnetic resonance imaging at the University of California.</a:t>
            </a:r>
          </a:p>
          <a:p>
            <a:r>
              <a:rPr lang="en-US" b="1" dirty="0" smtClean="0"/>
              <a:t>The prefrontal cortex responds and is especially active when the song has an autobiographical relevance, touching on our own memories or sense of ourselves.</a:t>
            </a:r>
          </a:p>
          <a:p>
            <a:r>
              <a:rPr lang="en-US" sz="2400" b="1" i="1" dirty="0" smtClean="0"/>
              <a:t>Musical CI Lyrics + BLS = Healing at the Speed of Sound</a:t>
            </a:r>
            <a:endParaRPr lang="en-US" sz="2400" b="1" i="1" dirty="0"/>
          </a:p>
        </p:txBody>
      </p:sp>
      <p:pic>
        <p:nvPicPr>
          <p:cNvPr id="5" name="Picture Placeholder 4" descr="Field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21284" r="21284"/>
          <a:stretch>
            <a:fillRect/>
          </a:stretch>
        </p:blipFill>
        <p:spPr/>
      </p:pic>
    </p:spTree>
    <p:extLst>
      <p:ext uri="{BB962C8B-B14F-4D97-AF65-F5344CB8AC3E}">
        <p14:creationId xmlns:p14="http://schemas.microsoft.com/office/powerpoint/2010/main" xmlns="" val="9671239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r>
              <a:rPr lang="en-US" sz="4000" dirty="0" smtClean="0"/>
              <a:t>Energy Field &amp; </a:t>
            </a:r>
            <a:br>
              <a:rPr lang="en-US" sz="4000" dirty="0" smtClean="0"/>
            </a:br>
            <a:r>
              <a:rPr lang="en-US" sz="4000" dirty="0" smtClean="0"/>
              <a:t>Morphogenetic Field</a:t>
            </a:r>
            <a:endParaRPr lang="en-US" sz="4000" dirty="0"/>
          </a:p>
        </p:txBody>
      </p:sp>
      <p:sp>
        <p:nvSpPr>
          <p:cNvPr id="3" name="Text Placeholder 2"/>
          <p:cNvSpPr>
            <a:spLocks noGrp="1"/>
          </p:cNvSpPr>
          <p:nvPr>
            <p:ph type="body" sz="half" idx="2"/>
          </p:nvPr>
        </p:nvSpPr>
        <p:spPr/>
        <p:txBody>
          <a:bodyPr/>
          <a:lstStyle/>
          <a:p>
            <a:r>
              <a:rPr lang="en-US" b="1" dirty="0" smtClean="0"/>
              <a:t>Energy field </a:t>
            </a:r>
            <a:r>
              <a:rPr lang="mr-IN" dirty="0" smtClean="0"/>
              <a:t>–</a:t>
            </a:r>
            <a:r>
              <a:rPr lang="en-US" dirty="0" smtClean="0"/>
              <a:t> the electromagnetic radiation emanating  from the physical body.</a:t>
            </a:r>
          </a:p>
          <a:p>
            <a:r>
              <a:rPr lang="en-US" b="1" dirty="0" smtClean="0"/>
              <a:t>Morphogenetic field </a:t>
            </a:r>
            <a:r>
              <a:rPr lang="mr-IN" dirty="0" smtClean="0"/>
              <a:t>–</a:t>
            </a:r>
            <a:r>
              <a:rPr lang="en-US" dirty="0" smtClean="0"/>
              <a:t> an energy field that holds memory across space and time and is the spiritual substance from which development can unfold.</a:t>
            </a:r>
            <a:endParaRPr lang="en-US" dirty="0"/>
          </a:p>
        </p:txBody>
      </p:sp>
      <p:pic>
        <p:nvPicPr>
          <p:cNvPr id="5" name="Picture Placeholder 4" descr="Field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21284" r="21284"/>
          <a:stretch>
            <a:fillRect/>
          </a:stretch>
        </p:blipFill>
        <p:spPr/>
      </p:pic>
    </p:spTree>
    <p:extLst>
      <p:ext uri="{BB962C8B-B14F-4D97-AF65-F5344CB8AC3E}">
        <p14:creationId xmlns:p14="http://schemas.microsoft.com/office/powerpoint/2010/main" xmlns="" val="38001946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smtClean="0"/>
              <a:t>Irene Siegel, Ph.D.:</a:t>
            </a:r>
            <a:br>
              <a:rPr lang="en-US" sz="3200" dirty="0" smtClean="0"/>
            </a:br>
            <a:r>
              <a:rPr lang="en-US" sz="3200" dirty="0" smtClean="0"/>
              <a:t>“</a:t>
            </a:r>
            <a:r>
              <a:rPr lang="en-US" sz="3200" b="1" i="1" dirty="0" smtClean="0"/>
              <a:t>The Sacred Path of the Therapist”</a:t>
            </a:r>
            <a:endParaRPr lang="en-US" sz="3200" b="1" i="1" dirty="0"/>
          </a:p>
        </p:txBody>
      </p:sp>
      <p:sp>
        <p:nvSpPr>
          <p:cNvPr id="3" name="Text Placeholder 2"/>
          <p:cNvSpPr>
            <a:spLocks noGrp="1"/>
          </p:cNvSpPr>
          <p:nvPr>
            <p:ph type="body" sz="half" idx="2"/>
          </p:nvPr>
        </p:nvSpPr>
        <p:spPr/>
        <p:txBody>
          <a:bodyPr/>
          <a:lstStyle/>
          <a:p>
            <a:r>
              <a:rPr lang="en-US" b="1" i="1" dirty="0" smtClean="0"/>
              <a:t>Shamans</a:t>
            </a:r>
            <a:r>
              <a:rPr lang="en-US" dirty="0" smtClean="0"/>
              <a:t>  - are ancestral teachers, guides to non-ordinary realms of consciousness, healing by connecting to elemental energies.</a:t>
            </a:r>
          </a:p>
          <a:p>
            <a:r>
              <a:rPr lang="en-US" b="1" i="1" dirty="0" smtClean="0"/>
              <a:t>Therapists</a:t>
            </a:r>
            <a:r>
              <a:rPr lang="en-US" dirty="0" smtClean="0"/>
              <a:t> - can also connect to this experience, respecting the healing power of silent space in the session, moments in which sacred energy emerges.</a:t>
            </a:r>
            <a:endParaRPr lang="en-US" dirty="0"/>
          </a:p>
        </p:txBody>
      </p:sp>
      <p:pic>
        <p:nvPicPr>
          <p:cNvPr id="5" name="Picture Placeholder 4" descr="Soul mate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6848" r="16848"/>
          <a:stretch>
            <a:fillRect/>
          </a:stretch>
        </p:blipFill>
        <p:spPr/>
      </p:pic>
    </p:spTree>
    <p:extLst>
      <p:ext uri="{BB962C8B-B14F-4D97-AF65-F5344CB8AC3E}">
        <p14:creationId xmlns:p14="http://schemas.microsoft.com/office/powerpoint/2010/main" xmlns="" val="26109585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R. Anderson:</a:t>
            </a:r>
            <a:br>
              <a:rPr lang="en-US" sz="3600" dirty="0" smtClean="0"/>
            </a:br>
            <a:r>
              <a:rPr lang="en-US" sz="3600" dirty="0" smtClean="0"/>
              <a:t>Resonance</a:t>
            </a:r>
            <a:br>
              <a:rPr lang="en-US" sz="3600" dirty="0" smtClean="0"/>
            </a:br>
            <a:endParaRPr lang="en-US" sz="3600" dirty="0"/>
          </a:p>
        </p:txBody>
      </p:sp>
      <p:sp>
        <p:nvSpPr>
          <p:cNvPr id="3" name="Text Placeholder 2"/>
          <p:cNvSpPr>
            <a:spLocks noGrp="1"/>
          </p:cNvSpPr>
          <p:nvPr>
            <p:ph type="body" sz="half" idx="2"/>
          </p:nvPr>
        </p:nvSpPr>
        <p:spPr>
          <a:xfrm>
            <a:off x="5062373" y="2649070"/>
            <a:ext cx="3635375" cy="3505667"/>
          </a:xfrm>
        </p:spPr>
        <p:txBody>
          <a:bodyPr/>
          <a:lstStyle/>
          <a:p>
            <a:r>
              <a:rPr lang="en-US" b="1" i="1" dirty="0" smtClean="0"/>
              <a:t>Sympathetic resonance </a:t>
            </a:r>
            <a:r>
              <a:rPr lang="mr-IN" dirty="0" smtClean="0"/>
              <a:t>–</a:t>
            </a:r>
            <a:r>
              <a:rPr lang="en-US" dirty="0" smtClean="0"/>
              <a:t> when a cello string is played on one side of the room, the same string on a cello on the opposite side of the room, begins to vibrate.</a:t>
            </a:r>
          </a:p>
          <a:p>
            <a:endParaRPr lang="en-US" dirty="0"/>
          </a:p>
          <a:p>
            <a:r>
              <a:rPr lang="en-US" dirty="0" smtClean="0"/>
              <a:t>This produces a sound in resonance with the original string, </a:t>
            </a:r>
            <a:r>
              <a:rPr lang="en-US" b="1" i="1" dirty="0" smtClean="0"/>
              <a:t>a sympathetic resonance that becomes interpersonal</a:t>
            </a:r>
            <a:r>
              <a:rPr lang="en-US" dirty="0" smtClean="0"/>
              <a:t>. </a:t>
            </a:r>
            <a:endParaRPr lang="en-US" dirty="0"/>
          </a:p>
        </p:txBody>
      </p:sp>
      <p:pic>
        <p:nvPicPr>
          <p:cNvPr id="9" name="Picture Placeholder 8" descr="Soul mate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6848" r="16848"/>
          <a:stretch>
            <a:fillRect/>
          </a:stretch>
        </p:blipFill>
        <p:spPr/>
      </p:pic>
    </p:spTree>
    <p:extLst>
      <p:ext uri="{BB962C8B-B14F-4D97-AF65-F5344CB8AC3E}">
        <p14:creationId xmlns:p14="http://schemas.microsoft.com/office/powerpoint/2010/main" xmlns="" val="3374785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Daniel Siegel: “</a:t>
            </a:r>
            <a:r>
              <a:rPr lang="en-US" sz="3600" b="1" i="1" dirty="0" smtClean="0"/>
              <a:t>The Mindful Therapist”</a:t>
            </a:r>
            <a:r>
              <a:rPr lang="en-US" sz="3600" dirty="0" smtClean="0"/>
              <a:t>:</a:t>
            </a:r>
            <a:endParaRPr lang="en-US" sz="3600" dirty="0"/>
          </a:p>
        </p:txBody>
      </p:sp>
      <p:sp>
        <p:nvSpPr>
          <p:cNvPr id="3" name="Text Placeholder 2"/>
          <p:cNvSpPr>
            <a:spLocks noGrp="1"/>
          </p:cNvSpPr>
          <p:nvPr>
            <p:ph type="body" sz="half" idx="2"/>
          </p:nvPr>
        </p:nvSpPr>
        <p:spPr/>
        <p:txBody>
          <a:bodyPr/>
          <a:lstStyle/>
          <a:p>
            <a:r>
              <a:rPr lang="en-US" dirty="0" smtClean="0"/>
              <a:t>“</a:t>
            </a:r>
            <a:r>
              <a:rPr lang="en-US" b="1" i="1" dirty="0" smtClean="0"/>
              <a:t>Resonance</a:t>
            </a:r>
            <a:r>
              <a:rPr lang="en-US" dirty="0" smtClean="0"/>
              <a:t> makes two a part of one system, at least temporarily.  Attuning to ourselves within mindful states, we have the observing and experiencing self in resonance.  Attuning to others, we open ourselves to the profound adventure of two as a part of one interactive whole.”</a:t>
            </a:r>
            <a:endParaRPr lang="en-US" dirty="0"/>
          </a:p>
        </p:txBody>
      </p:sp>
      <p:pic>
        <p:nvPicPr>
          <p:cNvPr id="7" name="Picture Placeholder 6" descr="Soul mate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6848" r="16848"/>
          <a:stretch>
            <a:fillRect/>
          </a:stretch>
        </p:blipFill>
        <p:spPr/>
      </p:pic>
    </p:spTree>
    <p:extLst>
      <p:ext uri="{BB962C8B-B14F-4D97-AF65-F5344CB8AC3E}">
        <p14:creationId xmlns:p14="http://schemas.microsoft.com/office/powerpoint/2010/main" xmlns="" val="42829686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Lynn </a:t>
            </a:r>
            <a:r>
              <a:rPr lang="en-US" sz="4000" dirty="0" err="1" smtClean="0"/>
              <a:t>McTaggert</a:t>
            </a:r>
            <a:r>
              <a:rPr lang="en-US" sz="4000" dirty="0" smtClean="0"/>
              <a:t>: “</a:t>
            </a:r>
            <a:r>
              <a:rPr lang="en-US" sz="4000" b="1" i="1" dirty="0" smtClean="0"/>
              <a:t>The Field”</a:t>
            </a:r>
            <a:endParaRPr lang="en-US" sz="4000" b="1" i="1" dirty="0"/>
          </a:p>
        </p:txBody>
      </p:sp>
      <p:sp>
        <p:nvSpPr>
          <p:cNvPr id="3" name="Text Placeholder 2"/>
          <p:cNvSpPr>
            <a:spLocks noGrp="1"/>
          </p:cNvSpPr>
          <p:nvPr>
            <p:ph type="body" sz="half" idx="2"/>
          </p:nvPr>
        </p:nvSpPr>
        <p:spPr/>
        <p:txBody>
          <a:bodyPr/>
          <a:lstStyle/>
          <a:p>
            <a:endParaRPr lang="en-US" b="1" i="1" dirty="0" smtClean="0"/>
          </a:p>
          <a:p>
            <a:endParaRPr lang="en-US" b="1" i="1" dirty="0"/>
          </a:p>
          <a:p>
            <a:r>
              <a:rPr lang="en-US" b="1" i="1" dirty="0" smtClean="0"/>
              <a:t>Biofield</a:t>
            </a:r>
            <a:r>
              <a:rPr lang="en-US" dirty="0" smtClean="0"/>
              <a:t> </a:t>
            </a:r>
            <a:r>
              <a:rPr lang="mr-IN" dirty="0" smtClean="0"/>
              <a:t>–</a:t>
            </a:r>
            <a:r>
              <a:rPr lang="en-US" dirty="0" smtClean="0"/>
              <a:t> extends beyond the body and into the environment, transcending time and space, holding memory and influencing evolution.</a:t>
            </a:r>
            <a:endParaRPr lang="en-US" dirty="0"/>
          </a:p>
        </p:txBody>
      </p:sp>
      <p:pic>
        <p:nvPicPr>
          <p:cNvPr id="5" name="Picture Placeholder 4" descr="Soul mates.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6848" r="16848"/>
          <a:stretch>
            <a:fillRect/>
          </a:stretch>
        </p:blipFill>
        <p:spPr/>
      </p:pic>
    </p:spTree>
    <p:extLst>
      <p:ext uri="{BB962C8B-B14F-4D97-AF65-F5344CB8AC3E}">
        <p14:creationId xmlns:p14="http://schemas.microsoft.com/office/powerpoint/2010/main" xmlns="" val="6919063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Connecting to Mindfulness to Discover Cognitive Interweaves</a:t>
            </a:r>
            <a:endParaRPr lang="en-US" sz="3200" dirty="0"/>
          </a:p>
        </p:txBody>
      </p:sp>
      <p:sp>
        <p:nvSpPr>
          <p:cNvPr id="3" name="Text Placeholder 2"/>
          <p:cNvSpPr>
            <a:spLocks noGrp="1"/>
          </p:cNvSpPr>
          <p:nvPr>
            <p:ph type="body" sz="half" idx="2"/>
          </p:nvPr>
        </p:nvSpPr>
        <p:spPr/>
        <p:txBody>
          <a:bodyPr/>
          <a:lstStyle/>
          <a:p>
            <a:endParaRPr lang="en-US" dirty="0" smtClean="0"/>
          </a:p>
          <a:p>
            <a:r>
              <a:rPr lang="en-US" dirty="0" smtClean="0"/>
              <a:t>Mindfulness </a:t>
            </a:r>
            <a:r>
              <a:rPr lang="mr-IN" dirty="0" smtClean="0"/>
              <a:t>–</a:t>
            </a:r>
            <a:r>
              <a:rPr lang="en-US" dirty="0" smtClean="0"/>
              <a:t> focusing awareness on a moment by moment experience, being present and not attached to expectations or outcomes</a:t>
            </a:r>
            <a:endParaRPr lang="en-US" dirty="0"/>
          </a:p>
        </p:txBody>
      </p:sp>
      <p:pic>
        <p:nvPicPr>
          <p:cNvPr id="5" name="Picture Placeholder 4" descr="chakra.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4255" b="4255"/>
          <a:stretch>
            <a:fillRect/>
          </a:stretch>
        </p:blipFill>
        <p:spPr/>
      </p:pic>
    </p:spTree>
    <p:extLst>
      <p:ext uri="{BB962C8B-B14F-4D97-AF65-F5344CB8AC3E}">
        <p14:creationId xmlns:p14="http://schemas.microsoft.com/office/powerpoint/2010/main" xmlns="" val="830211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Damage Done</a:t>
            </a:r>
            <a:endParaRPr lang="en-US" dirty="0"/>
          </a:p>
        </p:txBody>
      </p:sp>
      <p:sp>
        <p:nvSpPr>
          <p:cNvPr id="3" name="Text Placeholder 2"/>
          <p:cNvSpPr>
            <a:spLocks noGrp="1"/>
          </p:cNvSpPr>
          <p:nvPr>
            <p:ph type="body" sz="half" idx="2"/>
          </p:nvPr>
        </p:nvSpPr>
        <p:spPr/>
        <p:txBody>
          <a:bodyPr/>
          <a:lstStyle/>
          <a:p>
            <a:endParaRPr lang="en-US" b="1" i="1" dirty="0" smtClean="0"/>
          </a:p>
          <a:p>
            <a:r>
              <a:rPr lang="en-US" b="1" i="1" dirty="0" smtClean="0"/>
              <a:t>Remember</a:t>
            </a:r>
            <a:r>
              <a:rPr lang="en-US" dirty="0" smtClean="0"/>
              <a:t> -  if you use a cognitive interweave and it is not helpful or effective, </a:t>
            </a:r>
            <a:r>
              <a:rPr lang="en-US" b="1" i="1" dirty="0" smtClean="0"/>
              <a:t>it does no damage to the client.</a:t>
            </a:r>
          </a:p>
          <a:p>
            <a:endParaRPr lang="en-US" dirty="0"/>
          </a:p>
          <a:p>
            <a:r>
              <a:rPr lang="en-US" dirty="0" smtClean="0"/>
              <a:t>Use more than one cognitive interweave in the sessions </a:t>
            </a:r>
            <a:r>
              <a:rPr lang="mr-IN" dirty="0" smtClean="0"/>
              <a:t>–</a:t>
            </a:r>
            <a:r>
              <a:rPr lang="en-US" dirty="0" smtClean="0"/>
              <a:t> </a:t>
            </a:r>
            <a:r>
              <a:rPr lang="en-US" b="1" i="1" dirty="0" smtClean="0"/>
              <a:t>drawing from your art and individual creativity.</a:t>
            </a:r>
            <a:endParaRPr lang="en-US" b="1" i="1" dirty="0"/>
          </a:p>
        </p:txBody>
      </p:sp>
      <p:pic>
        <p:nvPicPr>
          <p:cNvPr id="5" name="Picture Placeholder 4" descr="Interweave 2.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3027" r="13027"/>
          <a:stretch>
            <a:fillRect/>
          </a:stretch>
        </p:blipFill>
        <p:spPr/>
      </p:pic>
    </p:spTree>
    <p:extLst>
      <p:ext uri="{BB962C8B-B14F-4D97-AF65-F5344CB8AC3E}">
        <p14:creationId xmlns:p14="http://schemas.microsoft.com/office/powerpoint/2010/main" xmlns="" val="30359042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Plateau of Power/Control (Choices)</a:t>
            </a:r>
          </a:p>
        </p:txBody>
      </p:sp>
      <p:sp>
        <p:nvSpPr>
          <p:cNvPr id="3" name="Content Placeholder 2"/>
          <p:cNvSpPr>
            <a:spLocks noGrp="1"/>
          </p:cNvSpPr>
          <p:nvPr>
            <p:ph idx="1"/>
          </p:nvPr>
        </p:nvSpPr>
        <p:spPr/>
        <p:txBody>
          <a:bodyPr>
            <a:normAutofit/>
          </a:bodyPr>
          <a:lstStyle/>
          <a:p>
            <a:r>
              <a:rPr lang="en-US" sz="2800" dirty="0" smtClean="0"/>
              <a:t>The client is struggling with the decision to leave an abusive relationship.  She is looping with significant ambivalence, has a moderate degree of distress</a:t>
            </a:r>
            <a:r>
              <a:rPr lang="en-US" sz="2800" dirty="0"/>
              <a:t> </a:t>
            </a:r>
            <a:r>
              <a:rPr lang="en-US" sz="2800" dirty="0" smtClean="0"/>
              <a:t>&amp; time is short in the session.</a:t>
            </a:r>
          </a:p>
          <a:p>
            <a:r>
              <a:rPr lang="en-US" sz="2800" dirty="0" smtClean="0"/>
              <a:t>What is a musical cognitive interweave that will have a good fit?</a:t>
            </a:r>
            <a:endParaRPr lang="en-US" sz="2800" dirty="0"/>
          </a:p>
        </p:txBody>
      </p:sp>
    </p:spTree>
    <p:extLst>
      <p:ext uri="{BB962C8B-B14F-4D97-AF65-F5344CB8AC3E}">
        <p14:creationId xmlns:p14="http://schemas.microsoft.com/office/powerpoint/2010/main" xmlns="" val="23364532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Ray Charles</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dirty="0" smtClean="0"/>
              <a:t>“So what would Ray Charles say here”?</a:t>
            </a:r>
          </a:p>
          <a:p>
            <a:endParaRPr lang="en-US" sz="2800" dirty="0"/>
          </a:p>
          <a:p>
            <a:r>
              <a:rPr lang="en-US" sz="2800" dirty="0" smtClean="0"/>
              <a:t>“Hit the road Jack and don</a:t>
            </a:r>
            <a:r>
              <a:rPr lang="mr-IN" sz="2800" dirty="0" smtClean="0"/>
              <a:t>’</a:t>
            </a:r>
            <a:r>
              <a:rPr lang="en-US" sz="2800" dirty="0" smtClean="0"/>
              <a:t>t you come back no more!”</a:t>
            </a:r>
            <a:endParaRPr lang="en-US" sz="2800" dirty="0"/>
          </a:p>
        </p:txBody>
      </p:sp>
      <p:pic>
        <p:nvPicPr>
          <p:cNvPr id="5" name="Picture Placeholder 4" descr="Ray Charles 2.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1675412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Apprehensions About Cognitive Interweaves</a:t>
            </a:r>
            <a:endParaRPr lang="en-US" dirty="0"/>
          </a:p>
        </p:txBody>
      </p:sp>
      <p:sp>
        <p:nvSpPr>
          <p:cNvPr id="3" name="Content Placeholder 2"/>
          <p:cNvSpPr>
            <a:spLocks noGrp="1"/>
          </p:cNvSpPr>
          <p:nvPr>
            <p:ph sz="half" idx="1"/>
          </p:nvPr>
        </p:nvSpPr>
        <p:spPr/>
        <p:txBody>
          <a:bodyPr>
            <a:noAutofit/>
          </a:bodyPr>
          <a:lstStyle/>
          <a:p>
            <a:r>
              <a:rPr lang="en-US" sz="2800" dirty="0" smtClean="0"/>
              <a:t>How do I find the right one?</a:t>
            </a:r>
          </a:p>
          <a:p>
            <a:r>
              <a:rPr lang="en-US" sz="2800" dirty="0" smtClean="0"/>
              <a:t>What if I use the wrong Cognitive Interweave?</a:t>
            </a:r>
          </a:p>
          <a:p>
            <a:r>
              <a:rPr lang="en-US" sz="2800" dirty="0" smtClean="0"/>
              <a:t>What if the Cognitive Interweave does not work?</a:t>
            </a:r>
            <a:endParaRPr lang="en-US" sz="2800" dirty="0"/>
          </a:p>
        </p:txBody>
      </p:sp>
      <p:sp>
        <p:nvSpPr>
          <p:cNvPr id="4" name="Content Placeholder 3"/>
          <p:cNvSpPr>
            <a:spLocks noGrp="1"/>
          </p:cNvSpPr>
          <p:nvPr>
            <p:ph sz="half" idx="2"/>
          </p:nvPr>
        </p:nvSpPr>
        <p:spPr/>
        <p:txBody>
          <a:bodyPr>
            <a:noAutofit/>
          </a:bodyPr>
          <a:lstStyle/>
          <a:p>
            <a:r>
              <a:rPr lang="en-US" sz="2800" dirty="0" smtClean="0"/>
              <a:t>Is creation the Cognitive Interweave an </a:t>
            </a:r>
            <a:r>
              <a:rPr lang="en-US" sz="2800" i="1" dirty="0" smtClean="0"/>
              <a:t>“art or science”</a:t>
            </a:r>
            <a:r>
              <a:rPr lang="en-US" sz="2800" dirty="0" smtClean="0"/>
              <a:t>?</a:t>
            </a:r>
          </a:p>
          <a:p>
            <a:r>
              <a:rPr lang="en-US" sz="2800" dirty="0" smtClean="0"/>
              <a:t>Do I need a “master list”?</a:t>
            </a:r>
          </a:p>
          <a:p>
            <a:r>
              <a:rPr lang="en-US" sz="2800" dirty="0" smtClean="0"/>
              <a:t> Interweaves </a:t>
            </a:r>
            <a:r>
              <a:rPr lang="en-US" sz="2800" i="1" dirty="0" smtClean="0"/>
              <a:t>sometimes make me nervous.</a:t>
            </a:r>
            <a:endParaRPr lang="en-US" sz="2800" i="1" dirty="0"/>
          </a:p>
        </p:txBody>
      </p:sp>
    </p:spTree>
    <p:extLst>
      <p:ext uri="{BB962C8B-B14F-4D97-AF65-F5344CB8AC3E}">
        <p14:creationId xmlns:p14="http://schemas.microsoft.com/office/powerpoint/2010/main" xmlns="" val="18878165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Plateau of Power/Control (Choices)</a:t>
            </a:r>
          </a:p>
        </p:txBody>
      </p:sp>
      <p:sp>
        <p:nvSpPr>
          <p:cNvPr id="3" name="Content Placeholder 2"/>
          <p:cNvSpPr>
            <a:spLocks noGrp="1"/>
          </p:cNvSpPr>
          <p:nvPr>
            <p:ph idx="1"/>
          </p:nvPr>
        </p:nvSpPr>
        <p:spPr/>
        <p:txBody>
          <a:bodyPr>
            <a:normAutofit/>
          </a:bodyPr>
          <a:lstStyle/>
          <a:p>
            <a:r>
              <a:rPr lang="en-US" sz="2800" dirty="0" smtClean="0"/>
              <a:t>The client is struggling with coping with the trauma of being assaulted at gun point, in her apartment by a serial rapist. She wants to work with the police &amp; court system to testify.</a:t>
            </a:r>
          </a:p>
          <a:p>
            <a:r>
              <a:rPr lang="en-US" sz="2800" dirty="0" smtClean="0"/>
              <a:t>What is a musical cognitive interweave that will have a good fit?</a:t>
            </a:r>
            <a:endParaRPr lang="en-US" sz="2800" dirty="0"/>
          </a:p>
        </p:txBody>
      </p:sp>
    </p:spTree>
    <p:extLst>
      <p:ext uri="{BB962C8B-B14F-4D97-AF65-F5344CB8AC3E}">
        <p14:creationId xmlns:p14="http://schemas.microsoft.com/office/powerpoint/2010/main" xmlns="" val="15972995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Tom Petty</a:t>
            </a:r>
            <a:endParaRPr lang="en-US" dirty="0"/>
          </a:p>
        </p:txBody>
      </p:sp>
      <p:sp>
        <p:nvSpPr>
          <p:cNvPr id="3" name="Text Placeholder 2"/>
          <p:cNvSpPr>
            <a:spLocks noGrp="1"/>
          </p:cNvSpPr>
          <p:nvPr>
            <p:ph type="body" sz="half" idx="2"/>
          </p:nvPr>
        </p:nvSpPr>
        <p:spPr>
          <a:xfrm>
            <a:off x="5022850" y="2590801"/>
            <a:ext cx="3635375" cy="3505667"/>
          </a:xfrm>
        </p:spPr>
        <p:txBody>
          <a:bodyPr/>
          <a:lstStyle/>
          <a:p>
            <a:endParaRPr lang="en-US" dirty="0" smtClean="0"/>
          </a:p>
          <a:p>
            <a:endParaRPr lang="en-US" dirty="0"/>
          </a:p>
          <a:p>
            <a:endParaRPr lang="en-US" dirty="0" smtClean="0"/>
          </a:p>
          <a:p>
            <a:r>
              <a:rPr lang="en-US" sz="2400" b="1" i="1" dirty="0" smtClean="0"/>
              <a:t>“I’ll stand my ground</a:t>
            </a:r>
            <a:r>
              <a:rPr lang="mr-IN" sz="2400" b="1" i="1" dirty="0" smtClean="0"/>
              <a:t>……</a:t>
            </a:r>
            <a:r>
              <a:rPr lang="en-US" sz="2400" b="1" i="1" dirty="0" smtClean="0"/>
              <a:t>..</a:t>
            </a:r>
          </a:p>
          <a:p>
            <a:r>
              <a:rPr lang="en-US" sz="2400" b="1" i="1" dirty="0" smtClean="0"/>
              <a:t>And I wont back down</a:t>
            </a:r>
            <a:r>
              <a:rPr lang="mr-IN" sz="2400" b="1" i="1" dirty="0" smtClean="0"/>
              <a:t>…</a:t>
            </a:r>
            <a:r>
              <a:rPr lang="en-US" sz="2400" b="1" i="1" dirty="0" smtClean="0"/>
              <a:t>.”</a:t>
            </a:r>
            <a:endParaRPr lang="en-US" sz="2400" b="1" i="1" dirty="0"/>
          </a:p>
        </p:txBody>
      </p:sp>
      <p:pic>
        <p:nvPicPr>
          <p:cNvPr id="5" name="Picture Placeholder 4" descr="Petty.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22000" r="22000"/>
          <a:stretch>
            <a:fillRect/>
          </a:stretch>
        </p:blipFill>
        <p:spPr/>
      </p:pic>
    </p:spTree>
    <p:extLst>
      <p:ext uri="{BB962C8B-B14F-4D97-AF65-F5344CB8AC3E}">
        <p14:creationId xmlns:p14="http://schemas.microsoft.com/office/powerpoint/2010/main" xmlns="" val="39661506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Plateau of Power/Control (Choices)</a:t>
            </a:r>
          </a:p>
        </p:txBody>
      </p:sp>
      <p:sp>
        <p:nvSpPr>
          <p:cNvPr id="3" name="Content Placeholder 2"/>
          <p:cNvSpPr>
            <a:spLocks noGrp="1"/>
          </p:cNvSpPr>
          <p:nvPr>
            <p:ph idx="1"/>
          </p:nvPr>
        </p:nvSpPr>
        <p:spPr/>
        <p:txBody>
          <a:bodyPr>
            <a:normAutofit/>
          </a:bodyPr>
          <a:lstStyle/>
          <a:p>
            <a:r>
              <a:rPr lang="en-US" sz="2800" dirty="0" smtClean="0"/>
              <a:t>The client is struggling with self esteem, personal growth and wanting to be a better person.</a:t>
            </a:r>
          </a:p>
          <a:p>
            <a:r>
              <a:rPr lang="en-US" sz="2800" dirty="0" smtClean="0"/>
              <a:t>What is a musical cognitive interweave that will have a good fit?</a:t>
            </a:r>
            <a:endParaRPr lang="en-US" sz="2800" dirty="0"/>
          </a:p>
        </p:txBody>
      </p:sp>
    </p:spTree>
    <p:extLst>
      <p:ext uri="{BB962C8B-B14F-4D97-AF65-F5344CB8AC3E}">
        <p14:creationId xmlns:p14="http://schemas.microsoft.com/office/powerpoint/2010/main" xmlns="" val="1506134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Stevie</a:t>
            </a:r>
            <a:br>
              <a:rPr lang="en-US" dirty="0" smtClean="0"/>
            </a:br>
            <a:r>
              <a:rPr lang="en-US" dirty="0" smtClean="0"/>
              <a:t>Wonder</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dirty="0" smtClean="0"/>
              <a:t>“</a:t>
            </a:r>
            <a:r>
              <a:rPr lang="en-US" sz="2800" dirty="0" err="1" smtClean="0"/>
              <a:t>Gonna</a:t>
            </a:r>
            <a:r>
              <a:rPr lang="en-US" sz="2800" dirty="0" smtClean="0"/>
              <a:t> keep on trying, keep on trying till I reach my higher ground.”</a:t>
            </a:r>
            <a:endParaRPr lang="en-US" sz="2800" dirty="0"/>
          </a:p>
        </p:txBody>
      </p:sp>
      <p:pic>
        <p:nvPicPr>
          <p:cNvPr id="5" name="Picture Placeholder 4" descr="Stevie Wonder 4.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664" r="664"/>
          <a:stretch>
            <a:fillRect/>
          </a:stretch>
        </p:blipFill>
        <p:spPr/>
      </p:pic>
    </p:spTree>
    <p:extLst>
      <p:ext uri="{BB962C8B-B14F-4D97-AF65-F5344CB8AC3E}">
        <p14:creationId xmlns:p14="http://schemas.microsoft.com/office/powerpoint/2010/main" xmlns="" val="2358430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Plateau of </a:t>
            </a:r>
            <a:r>
              <a:rPr lang="en-US" sz="4400" dirty="0" smtClean="0"/>
              <a:t>Safety/Vulnerability</a:t>
            </a:r>
            <a:endParaRPr lang="en-US" sz="4400" dirty="0"/>
          </a:p>
        </p:txBody>
      </p:sp>
      <p:sp>
        <p:nvSpPr>
          <p:cNvPr id="3" name="Content Placeholder 2"/>
          <p:cNvSpPr>
            <a:spLocks noGrp="1"/>
          </p:cNvSpPr>
          <p:nvPr>
            <p:ph idx="1"/>
          </p:nvPr>
        </p:nvSpPr>
        <p:spPr/>
        <p:txBody>
          <a:bodyPr/>
          <a:lstStyle/>
          <a:p>
            <a:r>
              <a:rPr lang="en-US" sz="2800" dirty="0" smtClean="0"/>
              <a:t>Client is struggling with not feeling fully safe and maintains a strong connection to the past loss of his granddaughter at the mass homicide in Sandy Hook, Connecticut, USA. </a:t>
            </a:r>
          </a:p>
          <a:p>
            <a:r>
              <a:rPr lang="en-US" sz="2800" dirty="0"/>
              <a:t>What is a musical cognitive interweave that will have a good fit?</a:t>
            </a:r>
          </a:p>
          <a:p>
            <a:endParaRPr lang="en-US" dirty="0"/>
          </a:p>
        </p:txBody>
      </p:sp>
    </p:spTree>
    <p:extLst>
      <p:ext uri="{BB962C8B-B14F-4D97-AF65-F5344CB8AC3E}">
        <p14:creationId xmlns:p14="http://schemas.microsoft.com/office/powerpoint/2010/main" xmlns="" val="35066624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George Harrison</a:t>
            </a:r>
            <a:endParaRPr lang="en-US" dirty="0"/>
          </a:p>
        </p:txBody>
      </p:sp>
      <p:sp>
        <p:nvSpPr>
          <p:cNvPr id="3" name="Text Placeholder 2"/>
          <p:cNvSpPr>
            <a:spLocks noGrp="1"/>
          </p:cNvSpPr>
          <p:nvPr>
            <p:ph type="body" sz="half" idx="2"/>
          </p:nvPr>
        </p:nvSpPr>
        <p:spPr/>
        <p:txBody>
          <a:bodyPr>
            <a:normAutofit lnSpcReduction="10000"/>
          </a:bodyPr>
          <a:lstStyle/>
          <a:p>
            <a:r>
              <a:rPr lang="en-US" sz="2800" dirty="0"/>
              <a:t>Offer CI, add </a:t>
            </a:r>
            <a:r>
              <a:rPr lang="en-US" sz="2800" dirty="0" smtClean="0"/>
              <a:t>BLS</a:t>
            </a:r>
            <a:r>
              <a:rPr lang="mr-IN" sz="2800" dirty="0" smtClean="0"/>
              <a:t>…</a:t>
            </a:r>
            <a:r>
              <a:rPr lang="en-US" sz="2800" dirty="0" smtClean="0"/>
              <a:t>.</a:t>
            </a:r>
            <a:endParaRPr lang="en-US" sz="2800" dirty="0"/>
          </a:p>
          <a:p>
            <a:endParaRPr lang="en-US" sz="2800" dirty="0" smtClean="0"/>
          </a:p>
          <a:p>
            <a:r>
              <a:rPr lang="en-US" sz="2800" dirty="0" smtClean="0"/>
              <a:t>“</a:t>
            </a:r>
            <a:r>
              <a:rPr lang="en-US" sz="2800" dirty="0"/>
              <a:t>All things must pass, all things must pass away.”</a:t>
            </a:r>
          </a:p>
          <a:p>
            <a:endParaRPr lang="en-US" sz="2800" dirty="0" smtClean="0"/>
          </a:p>
          <a:p>
            <a:r>
              <a:rPr lang="en-US" sz="2800" dirty="0" smtClean="0"/>
              <a:t>“</a:t>
            </a:r>
            <a:r>
              <a:rPr lang="en-US" sz="2800" dirty="0"/>
              <a:t>What do you get now</a:t>
            </a:r>
            <a:r>
              <a:rPr lang="en-US" sz="2800" dirty="0" smtClean="0"/>
              <a:t>?</a:t>
            </a:r>
          </a:p>
          <a:p>
            <a:endParaRPr lang="en-US" sz="2800" dirty="0"/>
          </a:p>
        </p:txBody>
      </p:sp>
      <p:pic>
        <p:nvPicPr>
          <p:cNvPr id="5" name="Picture Placeholder 4" descr="George Harrison.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15242" b="15242"/>
          <a:stretch>
            <a:fillRect/>
          </a:stretch>
        </p:blipFill>
        <p:spPr/>
      </p:pic>
    </p:spTree>
    <p:extLst>
      <p:ext uri="{BB962C8B-B14F-4D97-AF65-F5344CB8AC3E}">
        <p14:creationId xmlns:p14="http://schemas.microsoft.com/office/powerpoint/2010/main" xmlns="" val="12473514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Gloria Gaynor</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dirty="0" smtClean="0"/>
              <a:t>“I will survive</a:t>
            </a:r>
            <a:r>
              <a:rPr lang="mr-IN" sz="2800" dirty="0" smtClean="0"/>
              <a:t>……</a:t>
            </a:r>
            <a:r>
              <a:rPr lang="en-US" sz="2800" dirty="0" smtClean="0"/>
              <a:t>.</a:t>
            </a:r>
          </a:p>
          <a:p>
            <a:r>
              <a:rPr lang="en-US" sz="2800" dirty="0" smtClean="0"/>
              <a:t>Long as I know how to love.”</a:t>
            </a:r>
            <a:endParaRPr lang="en-US" sz="2800" dirty="0"/>
          </a:p>
        </p:txBody>
      </p:sp>
      <p:pic>
        <p:nvPicPr>
          <p:cNvPr id="5" name="Picture Placeholder 4" descr="Gaynor.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3027" r="13027"/>
          <a:stretch>
            <a:fillRect/>
          </a:stretch>
        </p:blipFill>
        <p:spPr/>
      </p:pic>
    </p:spTree>
    <p:extLst>
      <p:ext uri="{BB962C8B-B14F-4D97-AF65-F5344CB8AC3E}">
        <p14:creationId xmlns:p14="http://schemas.microsoft.com/office/powerpoint/2010/main" xmlns="" val="4222526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Carlos: Plateau of Responsibility</a:t>
            </a:r>
            <a:endParaRPr lang="en-US" sz="4000" dirty="0"/>
          </a:p>
        </p:txBody>
      </p:sp>
      <p:sp>
        <p:nvSpPr>
          <p:cNvPr id="3" name="Content Placeholder 2"/>
          <p:cNvSpPr>
            <a:spLocks noGrp="1"/>
          </p:cNvSpPr>
          <p:nvPr>
            <p:ph sz="half" idx="1"/>
          </p:nvPr>
        </p:nvSpPr>
        <p:spPr/>
        <p:txBody>
          <a:bodyPr>
            <a:noAutofit/>
          </a:bodyPr>
          <a:lstStyle/>
          <a:p>
            <a:r>
              <a:rPr lang="en-US" sz="2800" dirty="0" smtClean="0"/>
              <a:t>39 year old single man, recently released from five years in federal prison for drug trafficking.</a:t>
            </a:r>
          </a:p>
          <a:p>
            <a:r>
              <a:rPr lang="en-US" sz="2800" dirty="0" smtClean="0"/>
              <a:t>Served 17 months in solitary</a:t>
            </a:r>
            <a:endParaRPr lang="en-US" sz="2800" dirty="0"/>
          </a:p>
        </p:txBody>
      </p:sp>
      <p:sp>
        <p:nvSpPr>
          <p:cNvPr id="4" name="Content Placeholder 3"/>
          <p:cNvSpPr>
            <a:spLocks noGrp="1"/>
          </p:cNvSpPr>
          <p:nvPr>
            <p:ph sz="half" idx="2"/>
          </p:nvPr>
        </p:nvSpPr>
        <p:spPr/>
        <p:txBody>
          <a:bodyPr>
            <a:normAutofit fontScale="92500" lnSpcReduction="10000"/>
          </a:bodyPr>
          <a:lstStyle/>
          <a:p>
            <a:r>
              <a:rPr lang="en-US" sz="2800" dirty="0" smtClean="0"/>
              <a:t>His friend was murdered before he went to prison, he became suicidal in prison -  Greater New Haven TRN case</a:t>
            </a:r>
          </a:p>
          <a:p>
            <a:r>
              <a:rPr lang="en-US" sz="2800" dirty="0" smtClean="0"/>
              <a:t>Looping, high degree of emotional distress</a:t>
            </a:r>
            <a:endParaRPr lang="en-US" sz="2800" dirty="0"/>
          </a:p>
        </p:txBody>
      </p:sp>
    </p:spTree>
    <p:extLst>
      <p:ext uri="{BB962C8B-B14F-4D97-AF65-F5344CB8AC3E}">
        <p14:creationId xmlns:p14="http://schemas.microsoft.com/office/powerpoint/2010/main" xmlns="" val="2885757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Paul McCartney</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endParaRPr lang="en-US" sz="2800" dirty="0"/>
          </a:p>
          <a:p>
            <a:r>
              <a:rPr lang="en-US" sz="2800" dirty="0" smtClean="0"/>
              <a:t>“Speaking words of wisdom let it be, let it be.”</a:t>
            </a:r>
          </a:p>
          <a:p>
            <a:endParaRPr lang="en-US" sz="2800" dirty="0"/>
          </a:p>
        </p:txBody>
      </p:sp>
      <p:pic>
        <p:nvPicPr>
          <p:cNvPr id="6" name="Picture Placeholder 5" descr="Paul.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2548" r="12548"/>
          <a:stretch>
            <a:fillRect/>
          </a:stretch>
        </p:blipFill>
        <p:spPr/>
      </p:pic>
    </p:spTree>
    <p:extLst>
      <p:ext uri="{BB962C8B-B14F-4D97-AF65-F5344CB8AC3E}">
        <p14:creationId xmlns:p14="http://schemas.microsoft.com/office/powerpoint/2010/main" xmlns="" val="22579791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Bible</a:t>
            </a:r>
            <a:br>
              <a:rPr lang="en-US" dirty="0" smtClean="0"/>
            </a:br>
            <a:r>
              <a:rPr lang="en-US" dirty="0" smtClean="0"/>
              <a:t>Ecclesiastes 3:3</a:t>
            </a:r>
            <a:endParaRPr lang="en-US" dirty="0"/>
          </a:p>
        </p:txBody>
      </p:sp>
      <p:sp>
        <p:nvSpPr>
          <p:cNvPr id="3" name="Text Placeholder 2"/>
          <p:cNvSpPr>
            <a:spLocks noGrp="1"/>
          </p:cNvSpPr>
          <p:nvPr>
            <p:ph type="body" sz="half" idx="2"/>
          </p:nvPr>
        </p:nvSpPr>
        <p:spPr/>
        <p:txBody>
          <a:bodyPr>
            <a:normAutofit/>
          </a:bodyPr>
          <a:lstStyle/>
          <a:p>
            <a:endParaRPr lang="en-US" sz="2800" dirty="0"/>
          </a:p>
          <a:p>
            <a:r>
              <a:rPr lang="en-US" sz="2800" b="1" dirty="0" smtClean="0"/>
              <a:t>“</a:t>
            </a:r>
            <a:r>
              <a:rPr lang="mr-IN" sz="2800" b="1" dirty="0" smtClean="0"/>
              <a:t>……</a:t>
            </a:r>
            <a:r>
              <a:rPr lang="en-US" sz="2800" b="1" dirty="0" smtClean="0"/>
              <a:t>..and a time to every purpose under heaven</a:t>
            </a:r>
            <a:r>
              <a:rPr lang="mr-IN" sz="2800" b="1" dirty="0" smtClean="0"/>
              <a:t>……</a:t>
            </a:r>
            <a:r>
              <a:rPr lang="en-US" sz="2800" b="1" dirty="0" smtClean="0"/>
              <a:t>”</a:t>
            </a:r>
          </a:p>
          <a:p>
            <a:endParaRPr lang="en-US" sz="2800" b="1" dirty="0" smtClean="0"/>
          </a:p>
          <a:p>
            <a:r>
              <a:rPr lang="en-US" sz="2800" b="1" dirty="0" smtClean="0"/>
              <a:t>Spiritual cognitive interweave</a:t>
            </a:r>
            <a:r>
              <a:rPr lang="mr-IN" sz="2800" b="1" dirty="0" smtClean="0"/>
              <a:t>……</a:t>
            </a:r>
            <a:endParaRPr lang="en-US" sz="2800" b="1" dirty="0"/>
          </a:p>
        </p:txBody>
      </p:sp>
      <p:pic>
        <p:nvPicPr>
          <p:cNvPr id="7" name="Picture Placeholder 6" descr="Stone.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l="10317" r="10317"/>
          <a:stretch>
            <a:fillRect/>
          </a:stretch>
        </p:blipFill>
        <p:spPr/>
      </p:pic>
    </p:spTree>
    <p:extLst>
      <p:ext uri="{BB962C8B-B14F-4D97-AF65-F5344CB8AC3E}">
        <p14:creationId xmlns:p14="http://schemas.microsoft.com/office/powerpoint/2010/main" xmlns="" val="12211239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Cognitive Interweave?</a:t>
            </a:r>
            <a:endParaRPr lang="en-US" dirty="0"/>
          </a:p>
        </p:txBody>
      </p:sp>
      <p:sp>
        <p:nvSpPr>
          <p:cNvPr id="3" name="Content Placeholder 2"/>
          <p:cNvSpPr>
            <a:spLocks noGrp="1"/>
          </p:cNvSpPr>
          <p:nvPr>
            <p:ph sz="half" idx="1"/>
          </p:nvPr>
        </p:nvSpPr>
        <p:spPr/>
        <p:txBody>
          <a:bodyPr>
            <a:normAutofit/>
          </a:bodyPr>
          <a:lstStyle/>
          <a:p>
            <a:r>
              <a:rPr lang="en-US" sz="2800" dirty="0" smtClean="0"/>
              <a:t>A brief statement or question by the clinician to the client during blocked, inefficient processing</a:t>
            </a:r>
            <a:r>
              <a:rPr lang="en-US" sz="2800" dirty="0"/>
              <a:t> </a:t>
            </a:r>
            <a:r>
              <a:rPr lang="en-US" sz="2800" dirty="0" smtClean="0"/>
              <a:t>or when you want to </a:t>
            </a:r>
            <a:r>
              <a:rPr lang="en-US" sz="2800" i="1" dirty="0" smtClean="0"/>
              <a:t>accelerate processing</a:t>
            </a:r>
          </a:p>
        </p:txBody>
      </p:sp>
      <p:sp>
        <p:nvSpPr>
          <p:cNvPr id="4" name="Content Placeholder 3"/>
          <p:cNvSpPr>
            <a:spLocks noGrp="1"/>
          </p:cNvSpPr>
          <p:nvPr>
            <p:ph sz="half" idx="2"/>
          </p:nvPr>
        </p:nvSpPr>
        <p:spPr/>
        <p:txBody>
          <a:bodyPr>
            <a:normAutofit/>
          </a:bodyPr>
          <a:lstStyle/>
          <a:p>
            <a:r>
              <a:rPr lang="en-US" sz="2800" dirty="0" smtClean="0"/>
              <a:t>Looping</a:t>
            </a:r>
          </a:p>
          <a:p>
            <a:r>
              <a:rPr lang="en-US" sz="2800" dirty="0" smtClean="0"/>
              <a:t>Running out of time</a:t>
            </a:r>
          </a:p>
          <a:p>
            <a:r>
              <a:rPr lang="en-US" sz="2800" dirty="0" smtClean="0"/>
              <a:t>Emotional distress +</a:t>
            </a:r>
          </a:p>
          <a:p>
            <a:r>
              <a:rPr lang="en-US" sz="2800" dirty="0" smtClean="0"/>
              <a:t>To support continued progress</a:t>
            </a:r>
            <a:endParaRPr lang="en-US" sz="2800" dirty="0"/>
          </a:p>
        </p:txBody>
      </p:sp>
    </p:spTree>
    <p:extLst>
      <p:ext uri="{BB962C8B-B14F-4D97-AF65-F5344CB8AC3E}">
        <p14:creationId xmlns:p14="http://schemas.microsoft.com/office/powerpoint/2010/main" xmlns="" val="3634353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Serenity Prayer</a:t>
            </a:r>
            <a:br>
              <a:rPr lang="en-US" dirty="0" smtClean="0"/>
            </a:br>
            <a:r>
              <a:rPr lang="en-US" sz="2000" dirty="0" smtClean="0"/>
              <a:t>Alcoholics Anonymous Coin</a:t>
            </a:r>
            <a:endParaRPr lang="en-US" sz="2000" dirty="0"/>
          </a:p>
        </p:txBody>
      </p:sp>
      <p:sp>
        <p:nvSpPr>
          <p:cNvPr id="3" name="Text Placeholder 2"/>
          <p:cNvSpPr>
            <a:spLocks noGrp="1"/>
          </p:cNvSpPr>
          <p:nvPr>
            <p:ph type="body" sz="half" idx="2"/>
          </p:nvPr>
        </p:nvSpPr>
        <p:spPr/>
        <p:txBody>
          <a:bodyPr>
            <a:normAutofit/>
          </a:bodyPr>
          <a:lstStyle/>
          <a:p>
            <a:r>
              <a:rPr lang="en-US" sz="2800" b="1" dirty="0" smtClean="0"/>
              <a:t>“God grant me the serenity to accept the things that I can not change, courage to change the things I can and wisdom to know the difference.”</a:t>
            </a:r>
            <a:endParaRPr lang="en-US" sz="2800" b="1" dirty="0"/>
          </a:p>
          <a:p>
            <a:endParaRPr lang="en-US" sz="2800" b="1" dirty="0" smtClean="0"/>
          </a:p>
        </p:txBody>
      </p:sp>
      <p:pic>
        <p:nvPicPr>
          <p:cNvPr id="8" name="Picture Placeholder 7"/>
          <p:cNvPicPr>
            <a:picLocks noGrp="1" noChangeAspect="1"/>
          </p:cNvPicPr>
          <p:nvPr>
            <p:ph type="pic" sz="quarter" idx="13"/>
          </p:nvPr>
        </p:nvPicPr>
        <p:blipFill>
          <a:blip r:embed="rId2"/>
          <a:srcRect t="664" b="664"/>
          <a:stretch>
            <a:fillRect/>
          </a:stretch>
        </p:blipFill>
        <p:spPr/>
      </p:pic>
    </p:spTree>
    <p:extLst>
      <p:ext uri="{BB962C8B-B14F-4D97-AF65-F5344CB8AC3E}">
        <p14:creationId xmlns:p14="http://schemas.microsoft.com/office/powerpoint/2010/main" xmlns="" val="23493161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Jon Bon Jovi</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dirty="0" smtClean="0"/>
              <a:t>“My heart is like an open highway, like Frankie said I did it my way!”</a:t>
            </a:r>
            <a:endParaRPr lang="en-US" sz="2800" dirty="0"/>
          </a:p>
        </p:txBody>
      </p:sp>
      <p:pic>
        <p:nvPicPr>
          <p:cNvPr id="5" name="Picture Placeholder 4" descr="Jon Bon Jovi.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30197321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Tears for Fears</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b="1" dirty="0" smtClean="0"/>
              <a:t>“Shout, shout let it all out</a:t>
            </a:r>
            <a:r>
              <a:rPr lang="mr-IN" sz="2800" b="1" dirty="0" smtClean="0"/>
              <a:t>…</a:t>
            </a:r>
            <a:r>
              <a:rPr lang="en-US" sz="2800" b="1" dirty="0" smtClean="0"/>
              <a:t>..</a:t>
            </a:r>
          </a:p>
          <a:p>
            <a:r>
              <a:rPr lang="en-US" sz="2800" b="1" dirty="0" smtClean="0"/>
              <a:t>These are the things I can do without</a:t>
            </a:r>
            <a:r>
              <a:rPr lang="mr-IN" sz="2800" b="1" dirty="0" smtClean="0"/>
              <a:t>…</a:t>
            </a:r>
            <a:r>
              <a:rPr lang="en-US" sz="2800" b="1" dirty="0" smtClean="0"/>
              <a:t>..”</a:t>
            </a:r>
          </a:p>
        </p:txBody>
      </p:sp>
      <p:pic>
        <p:nvPicPr>
          <p:cNvPr id="6" name="Picture Placeholder 5"/>
          <p:cNvPicPr>
            <a:picLocks noGrp="1" noChangeAspect="1"/>
          </p:cNvPicPr>
          <p:nvPr>
            <p:ph type="pic" sz="quarter" idx="13"/>
          </p:nvPr>
        </p:nvPicPr>
        <p:blipFill>
          <a:blip r:embed="rId2"/>
          <a:srcRect l="22000" r="22000"/>
          <a:stretch>
            <a:fillRect/>
          </a:stretch>
        </p:blipFill>
        <p:spPr/>
      </p:pic>
    </p:spTree>
    <p:extLst>
      <p:ext uri="{BB962C8B-B14F-4D97-AF65-F5344CB8AC3E}">
        <p14:creationId xmlns:p14="http://schemas.microsoft.com/office/powerpoint/2010/main" xmlns="" val="27361134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Frozen:</a:t>
            </a:r>
            <a:br>
              <a:rPr lang="en-US" dirty="0" smtClean="0"/>
            </a:br>
            <a:r>
              <a:rPr lang="en-US" dirty="0" err="1" smtClean="0"/>
              <a:t>Idina</a:t>
            </a:r>
            <a:r>
              <a:rPr lang="en-US" dirty="0" smtClean="0"/>
              <a:t> </a:t>
            </a:r>
            <a:r>
              <a:rPr lang="en-US" dirty="0" err="1" smtClean="0"/>
              <a:t>Menzel</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b="1" dirty="0" smtClean="0"/>
              <a:t>“Let it go, let it go</a:t>
            </a:r>
            <a:r>
              <a:rPr lang="mr-IN" sz="2800" b="1" dirty="0" smtClean="0"/>
              <a:t>…</a:t>
            </a:r>
            <a:endParaRPr lang="en-US" sz="2800" b="1" dirty="0" smtClean="0"/>
          </a:p>
          <a:p>
            <a:r>
              <a:rPr lang="en-US" sz="2800" b="1" dirty="0" smtClean="0"/>
              <a:t>Can’t hold it back anymore</a:t>
            </a:r>
          </a:p>
          <a:p>
            <a:r>
              <a:rPr lang="en-US" sz="2800" b="1" dirty="0" smtClean="0"/>
              <a:t>Let it go, let it go</a:t>
            </a:r>
            <a:r>
              <a:rPr lang="mr-IN" sz="2800" b="1" dirty="0" smtClean="0"/>
              <a:t>…</a:t>
            </a:r>
            <a:endParaRPr lang="en-US" sz="2800" b="1" dirty="0" smtClean="0"/>
          </a:p>
          <a:p>
            <a:r>
              <a:rPr lang="en-US" sz="2800" b="1" dirty="0" smtClean="0"/>
              <a:t>Turn away and slam the door.”</a:t>
            </a:r>
          </a:p>
        </p:txBody>
      </p:sp>
      <p:pic>
        <p:nvPicPr>
          <p:cNvPr id="12" name="Picture Placeholder 11"/>
          <p:cNvPicPr>
            <a:picLocks noGrp="1" noChangeAspect="1"/>
          </p:cNvPicPr>
          <p:nvPr>
            <p:ph type="pic" sz="quarter" idx="13"/>
          </p:nvPr>
        </p:nvPicPr>
        <p:blipFill>
          <a:blip r:embed="rId2"/>
          <a:srcRect l="22000" r="22000"/>
          <a:stretch>
            <a:fillRect/>
          </a:stretch>
        </p:blipFill>
        <p:spPr/>
      </p:pic>
    </p:spTree>
    <p:extLst>
      <p:ext uri="{BB962C8B-B14F-4D97-AF65-F5344CB8AC3E}">
        <p14:creationId xmlns:p14="http://schemas.microsoft.com/office/powerpoint/2010/main" xmlns="" val="887795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Taylor Swift</a:t>
            </a:r>
            <a:endParaRPr lang="en-US" dirty="0"/>
          </a:p>
        </p:txBody>
      </p:sp>
      <p:sp>
        <p:nvSpPr>
          <p:cNvPr id="3" name="Text Placeholder 2"/>
          <p:cNvSpPr>
            <a:spLocks noGrp="1"/>
          </p:cNvSpPr>
          <p:nvPr>
            <p:ph type="body" sz="half" idx="2"/>
          </p:nvPr>
        </p:nvSpPr>
        <p:spPr/>
        <p:txBody>
          <a:bodyPr>
            <a:normAutofit/>
          </a:bodyPr>
          <a:lstStyle/>
          <a:p>
            <a:endParaRPr lang="en-US" sz="2800" dirty="0" smtClean="0"/>
          </a:p>
          <a:p>
            <a:r>
              <a:rPr lang="en-US" sz="2800" b="1" dirty="0" smtClean="0"/>
              <a:t>“It’s like I got this music in my mind</a:t>
            </a:r>
            <a:r>
              <a:rPr lang="mr-IN" sz="2800" b="1" dirty="0" smtClean="0"/>
              <a:t>…</a:t>
            </a:r>
            <a:r>
              <a:rPr lang="en-US" sz="2800" b="1" dirty="0" smtClean="0"/>
              <a:t>.</a:t>
            </a:r>
          </a:p>
          <a:p>
            <a:r>
              <a:rPr lang="en-US" sz="2800" b="1" dirty="0" smtClean="0"/>
              <a:t>Saying its </a:t>
            </a:r>
            <a:r>
              <a:rPr lang="en-US" sz="2800" b="1" dirty="0" err="1" smtClean="0"/>
              <a:t>gonna</a:t>
            </a:r>
            <a:r>
              <a:rPr lang="en-US" sz="2800" b="1" dirty="0" smtClean="0"/>
              <a:t> be alright</a:t>
            </a:r>
            <a:r>
              <a:rPr lang="mr-IN" sz="2800" b="1" dirty="0" smtClean="0"/>
              <a:t>…</a:t>
            </a:r>
            <a:endParaRPr lang="en-US" sz="2800" b="1" dirty="0" smtClean="0"/>
          </a:p>
          <a:p>
            <a:r>
              <a:rPr lang="en-US" sz="2800" b="1" dirty="0" smtClean="0"/>
              <a:t>Shake it off</a:t>
            </a:r>
            <a:r>
              <a:rPr lang="mr-IN" sz="2800" b="1" dirty="0" smtClean="0"/>
              <a:t>…</a:t>
            </a:r>
            <a:r>
              <a:rPr lang="en-US" sz="2800" b="1" dirty="0" smtClean="0"/>
              <a:t>.”</a:t>
            </a:r>
          </a:p>
        </p:txBody>
      </p:sp>
      <p:pic>
        <p:nvPicPr>
          <p:cNvPr id="6" name="Picture Placeholder 5"/>
          <p:cNvPicPr>
            <a:picLocks noGrp="1" noChangeAspect="1"/>
          </p:cNvPicPr>
          <p:nvPr>
            <p:ph type="pic" sz="quarter" idx="13"/>
          </p:nvPr>
        </p:nvPicPr>
        <p:blipFill>
          <a:blip r:embed="rId2"/>
          <a:srcRect l="17857" r="17857"/>
          <a:stretch>
            <a:fillRect/>
          </a:stretch>
        </p:blipFill>
        <p:spPr/>
      </p:pic>
    </p:spTree>
    <p:extLst>
      <p:ext uri="{BB962C8B-B14F-4D97-AF65-F5344CB8AC3E}">
        <p14:creationId xmlns:p14="http://schemas.microsoft.com/office/powerpoint/2010/main" xmlns="" val="4411034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r>
            <a:br>
              <a:rPr lang="en-US" dirty="0" smtClean="0"/>
            </a:br>
            <a:r>
              <a:rPr lang="en-US" dirty="0" smtClean="0"/>
              <a:t>Cognitive Interweave</a:t>
            </a:r>
            <a:br>
              <a:rPr lang="en-US" dirty="0" smtClean="0"/>
            </a:br>
            <a:r>
              <a:rPr lang="en-US" dirty="0" smtClean="0"/>
              <a:t>Practicum</a:t>
            </a:r>
            <a:endParaRPr lang="en-US" dirty="0"/>
          </a:p>
        </p:txBody>
      </p:sp>
      <p:sp>
        <p:nvSpPr>
          <p:cNvPr id="3" name="Text Placeholder 2"/>
          <p:cNvSpPr>
            <a:spLocks noGrp="1"/>
          </p:cNvSpPr>
          <p:nvPr>
            <p:ph type="body" sz="half" idx="2"/>
          </p:nvPr>
        </p:nvSpPr>
        <p:spPr/>
        <p:txBody>
          <a:bodyPr>
            <a:normAutofit lnSpcReduction="10000"/>
          </a:bodyPr>
          <a:lstStyle/>
          <a:p>
            <a:r>
              <a:rPr lang="en-US" dirty="0" smtClean="0"/>
              <a:t>Pick two people to work with</a:t>
            </a:r>
          </a:p>
          <a:p>
            <a:r>
              <a:rPr lang="en-US" dirty="0" smtClean="0"/>
              <a:t>Briefly share a challenging client that you are working with</a:t>
            </a:r>
          </a:p>
          <a:p>
            <a:r>
              <a:rPr lang="en-US" b="1" i="1" dirty="0" smtClean="0"/>
              <a:t>Write down one empty chair cognitive interweave</a:t>
            </a:r>
            <a:r>
              <a:rPr lang="mr-IN" b="1" i="1" dirty="0" smtClean="0"/>
              <a:t>……………</a:t>
            </a:r>
            <a:endParaRPr lang="en-US" b="1" i="1" dirty="0" smtClean="0"/>
          </a:p>
          <a:p>
            <a:r>
              <a:rPr lang="en-US" dirty="0" smtClean="0"/>
              <a:t>Write down </a:t>
            </a:r>
            <a:r>
              <a:rPr lang="en-US" b="1" i="1" dirty="0" smtClean="0"/>
              <a:t>two cognitive interweaves with one musical and the other spiritual.</a:t>
            </a:r>
          </a:p>
          <a:p>
            <a:r>
              <a:rPr lang="en-US" dirty="0" smtClean="0"/>
              <a:t>Remember the plateaus</a:t>
            </a:r>
          </a:p>
          <a:p>
            <a:r>
              <a:rPr lang="en-US" dirty="0" smtClean="0"/>
              <a:t>Share with the big group in 20 minutes</a:t>
            </a:r>
            <a:r>
              <a:rPr lang="mr-IN" dirty="0" smtClean="0"/>
              <a:t>………</a:t>
            </a:r>
            <a:r>
              <a:rPr lang="en-US" dirty="0" smtClean="0"/>
              <a:t>..</a:t>
            </a:r>
            <a:endParaRPr lang="en-US" dirty="0"/>
          </a:p>
          <a:p>
            <a:endParaRPr lang="en-US" dirty="0"/>
          </a:p>
        </p:txBody>
      </p:sp>
      <p:pic>
        <p:nvPicPr>
          <p:cNvPr id="5" name="Picture Placeholder 4" descr="EMDR Brain.jpg"/>
          <p:cNvPicPr>
            <a:picLocks noGrp="1" noChangeAspect="1"/>
          </p:cNvPicPr>
          <p:nvPr>
            <p:ph type="pic" sz="quarter" idx="13"/>
          </p:nvPr>
        </p:nvPicPr>
        <p:blipFill>
          <a:blip r:embed="rId2">
            <a:extLst>
              <a:ext uri="{28A0092B-C50C-407E-A947-70E740481C1C}">
                <a14:useLocalDpi xmlns:a14="http://schemas.microsoft.com/office/drawing/2010/main" xmlns="" val="0"/>
              </a:ext>
            </a:extLst>
          </a:blip>
          <a:srcRect t="5063" b="5063"/>
          <a:stretch>
            <a:fillRect/>
          </a:stretch>
        </p:blipFill>
        <p:spPr/>
      </p:pic>
    </p:spTree>
    <p:extLst>
      <p:ext uri="{BB962C8B-B14F-4D97-AF65-F5344CB8AC3E}">
        <p14:creationId xmlns:p14="http://schemas.microsoft.com/office/powerpoint/2010/main" xmlns="" val="2035212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Thich Nhat Hanh</a:t>
            </a:r>
            <a:br>
              <a:rPr lang="en-US" sz="3600" dirty="0" smtClean="0"/>
            </a:br>
            <a:r>
              <a:rPr lang="en-US" sz="3600" dirty="0" smtClean="0"/>
              <a:t>“One Stone”</a:t>
            </a:r>
            <a:br>
              <a:rPr lang="en-US" sz="3600" dirty="0" smtClean="0"/>
            </a:br>
            <a:endParaRPr lang="en-US" sz="3600" dirty="0"/>
          </a:p>
        </p:txBody>
      </p:sp>
      <p:sp>
        <p:nvSpPr>
          <p:cNvPr id="3" name="Text Placeholder 2"/>
          <p:cNvSpPr>
            <a:spLocks noGrp="1"/>
          </p:cNvSpPr>
          <p:nvPr>
            <p:ph type="body" sz="half" idx="2"/>
          </p:nvPr>
        </p:nvSpPr>
        <p:spPr/>
        <p:txBody>
          <a:bodyPr/>
          <a:lstStyle/>
          <a:p>
            <a:pPr algn="ctr"/>
            <a:endParaRPr lang="en-US" b="1" dirty="0"/>
          </a:p>
          <a:p>
            <a:pPr algn="ctr"/>
            <a:r>
              <a:rPr lang="en-US" sz="2800" b="1" dirty="0" smtClean="0"/>
              <a:t>A one minute mediation using a stone and based on the teaching  of the Buddhist monk Thich Nhat Hanh</a:t>
            </a:r>
            <a:endParaRPr lang="en-US" sz="2800" b="1" dirty="0"/>
          </a:p>
        </p:txBody>
      </p:sp>
      <p:pic>
        <p:nvPicPr>
          <p:cNvPr id="12" name="Picture Placeholder 11"/>
          <p:cNvPicPr>
            <a:picLocks noGrp="1" noChangeAspect="1"/>
          </p:cNvPicPr>
          <p:nvPr>
            <p:ph type="pic" sz="quarter" idx="13"/>
          </p:nvPr>
        </p:nvPicPr>
        <p:blipFill>
          <a:blip r:embed="rId2"/>
          <a:srcRect l="12548" r="12548"/>
          <a:stretch>
            <a:fillRect/>
          </a:stretch>
        </p:blipFill>
        <p:spPr/>
      </p:pic>
    </p:spTree>
    <p:extLst>
      <p:ext uri="{BB962C8B-B14F-4D97-AF65-F5344CB8AC3E}">
        <p14:creationId xmlns:p14="http://schemas.microsoft.com/office/powerpoint/2010/main" xmlns="" val="153608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Donald F. </a:t>
            </a:r>
            <a:br>
              <a:rPr lang="en-US" sz="3600" dirty="0" smtClean="0"/>
            </a:br>
            <a:r>
              <a:rPr lang="en-US" sz="3600" dirty="0" smtClean="0"/>
              <a:t>deGraffenried, LCSW</a:t>
            </a:r>
            <a:endParaRPr lang="en-US" sz="3600" dirty="0"/>
          </a:p>
        </p:txBody>
      </p:sp>
      <p:sp>
        <p:nvSpPr>
          <p:cNvPr id="3" name="Text Placeholder 2"/>
          <p:cNvSpPr>
            <a:spLocks noGrp="1"/>
          </p:cNvSpPr>
          <p:nvPr>
            <p:ph type="body" sz="half" idx="2"/>
          </p:nvPr>
        </p:nvSpPr>
        <p:spPr/>
        <p:txBody>
          <a:bodyPr/>
          <a:lstStyle/>
          <a:p>
            <a:pPr algn="ctr"/>
            <a:endParaRPr lang="en-US" b="1" dirty="0"/>
          </a:p>
          <a:p>
            <a:pPr algn="ctr"/>
            <a:endParaRPr lang="en-US" dirty="0"/>
          </a:p>
          <a:p>
            <a:pPr algn="ctr"/>
            <a:r>
              <a:rPr lang="en-US" b="1" dirty="0"/>
              <a:t>The Consultation Center</a:t>
            </a:r>
          </a:p>
          <a:p>
            <a:pPr algn="ctr"/>
            <a:r>
              <a:rPr lang="en-US" b="1" dirty="0"/>
              <a:t>389 Whitney Avenue</a:t>
            </a:r>
          </a:p>
          <a:p>
            <a:pPr algn="ctr"/>
            <a:r>
              <a:rPr lang="en-US" b="1" dirty="0"/>
              <a:t>New Haven, Ct.  USA</a:t>
            </a:r>
          </a:p>
          <a:p>
            <a:pPr algn="ctr"/>
            <a:r>
              <a:rPr lang="en-US" b="1" dirty="0"/>
              <a:t>06511</a:t>
            </a:r>
          </a:p>
          <a:p>
            <a:pPr algn="ctr"/>
            <a:r>
              <a:rPr lang="en-US" b="1" dirty="0"/>
              <a:t>203/675-3179</a:t>
            </a:r>
          </a:p>
          <a:p>
            <a:pPr algn="ctr"/>
            <a:r>
              <a:rPr lang="en-US" b="1" dirty="0" err="1"/>
              <a:t>donald@traumatreat.com</a:t>
            </a:r>
            <a:endParaRPr lang="en-US" b="1" dirty="0"/>
          </a:p>
        </p:txBody>
      </p:sp>
      <p:pic>
        <p:nvPicPr>
          <p:cNvPr id="5" name="Picture Placeholder 4" descr="2-103-9S5A0423-2_pp croped.jpg"/>
          <p:cNvPicPr>
            <a:picLocks noGrp="1" noChangeAspect="1"/>
          </p:cNvPicPr>
          <p:nvPr>
            <p:ph type="pic" sz="quarter" idx="13"/>
          </p:nvPr>
        </p:nvPicPr>
        <p:blipFill>
          <a:blip r:embed="rId2" cstate="print">
            <a:extLst>
              <a:ext uri="{28A0092B-C50C-407E-A947-70E740481C1C}">
                <a14:useLocalDpi xmlns:a14="http://schemas.microsoft.com/office/drawing/2010/main" xmlns="" val="0"/>
              </a:ext>
            </a:extLst>
          </a:blip>
          <a:srcRect t="16667" b="16667"/>
          <a:stretch>
            <a:fillRect/>
          </a:stretch>
        </p:blipFill>
        <p:spPr/>
      </p:pic>
    </p:spTree>
    <p:extLst>
      <p:ext uri="{BB962C8B-B14F-4D97-AF65-F5344CB8AC3E}">
        <p14:creationId xmlns:p14="http://schemas.microsoft.com/office/powerpoint/2010/main" xmlns="" val="3728227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they continued</a:t>
            </a:r>
            <a:r>
              <a:rPr lang="mr-IN" dirty="0" smtClean="0"/>
              <a:t>………</a:t>
            </a:r>
            <a:endParaRPr lang="en-US" dirty="0"/>
          </a:p>
        </p:txBody>
      </p:sp>
      <p:sp>
        <p:nvSpPr>
          <p:cNvPr id="3" name="Content Placeholder 2"/>
          <p:cNvSpPr>
            <a:spLocks noGrp="1"/>
          </p:cNvSpPr>
          <p:nvPr>
            <p:ph sz="half" idx="1"/>
          </p:nvPr>
        </p:nvSpPr>
        <p:spPr/>
        <p:txBody>
          <a:bodyPr>
            <a:noAutofit/>
          </a:bodyPr>
          <a:lstStyle/>
          <a:p>
            <a:r>
              <a:rPr lang="en-US" sz="2800" dirty="0" smtClean="0"/>
              <a:t>Statement, question, suggestion or direction by the clinician</a:t>
            </a:r>
          </a:p>
          <a:p>
            <a:r>
              <a:rPr lang="en-US" sz="2800" dirty="0" smtClean="0"/>
              <a:t>An </a:t>
            </a:r>
            <a:r>
              <a:rPr lang="en-US" sz="2800" b="1" i="1" dirty="0" smtClean="0"/>
              <a:t>“offering” </a:t>
            </a:r>
            <a:r>
              <a:rPr lang="en-US" sz="2800" dirty="0" smtClean="0"/>
              <a:t>that mimics/stimulates spontaneous processing</a:t>
            </a:r>
            <a:endParaRPr lang="en-US" sz="2800" dirty="0"/>
          </a:p>
        </p:txBody>
      </p:sp>
      <p:sp>
        <p:nvSpPr>
          <p:cNvPr id="4" name="Content Placeholder 3"/>
          <p:cNvSpPr>
            <a:spLocks noGrp="1"/>
          </p:cNvSpPr>
          <p:nvPr>
            <p:ph sz="half" idx="2"/>
          </p:nvPr>
        </p:nvSpPr>
        <p:spPr/>
        <p:txBody>
          <a:bodyPr>
            <a:noAutofit/>
          </a:bodyPr>
          <a:lstStyle/>
          <a:p>
            <a:r>
              <a:rPr lang="en-US" sz="2800" dirty="0" smtClean="0"/>
              <a:t>Client may be helped to to evoke, imagery, thought or movement</a:t>
            </a:r>
          </a:p>
          <a:p>
            <a:r>
              <a:rPr lang="en-US" sz="2800" dirty="0" smtClean="0"/>
              <a:t>Obtaining a new perspective, back </a:t>
            </a:r>
            <a:r>
              <a:rPr lang="en-US" sz="2800" b="1" i="1" dirty="0" smtClean="0"/>
              <a:t>“on the tracks” </a:t>
            </a:r>
            <a:r>
              <a:rPr lang="en-US" sz="2800" dirty="0" smtClean="0"/>
              <a:t>of active processing and</a:t>
            </a:r>
            <a:r>
              <a:rPr lang="en-US" sz="2800" dirty="0"/>
              <a:t> </a:t>
            </a:r>
            <a:r>
              <a:rPr lang="en-US" sz="2800" dirty="0" smtClean="0"/>
              <a:t>desensitization</a:t>
            </a:r>
            <a:endParaRPr lang="en-US" sz="2800" dirty="0"/>
          </a:p>
        </p:txBody>
      </p:sp>
    </p:spTree>
    <p:extLst>
      <p:ext uri="{BB962C8B-B14F-4D97-AF65-F5344CB8AC3E}">
        <p14:creationId xmlns:p14="http://schemas.microsoft.com/office/powerpoint/2010/main" xmlns="" val="3894596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a:t>
            </a:r>
            <a:r>
              <a:rPr lang="en-US" dirty="0"/>
              <a:t>I</a:t>
            </a:r>
            <a:r>
              <a:rPr lang="en-US" dirty="0" smtClean="0"/>
              <a:t>nterweave Plateaus</a:t>
            </a:r>
            <a:endParaRPr lang="en-US" dirty="0"/>
          </a:p>
        </p:txBody>
      </p:sp>
      <p:sp>
        <p:nvSpPr>
          <p:cNvPr id="3" name="Content Placeholder 2"/>
          <p:cNvSpPr>
            <a:spLocks noGrp="1"/>
          </p:cNvSpPr>
          <p:nvPr>
            <p:ph sz="half" idx="1"/>
          </p:nvPr>
        </p:nvSpPr>
        <p:spPr/>
        <p:txBody>
          <a:bodyPr>
            <a:normAutofit fontScale="85000" lnSpcReduction="20000"/>
          </a:bodyPr>
          <a:lstStyle/>
          <a:p>
            <a:r>
              <a:rPr lang="en-US" sz="2800" b="1" i="1" dirty="0" smtClean="0"/>
              <a:t>Responsibility/Defectiveness</a:t>
            </a:r>
          </a:p>
          <a:p>
            <a:r>
              <a:rPr lang="en-US" sz="2800" dirty="0" smtClean="0"/>
              <a:t>Present with almost all  victims of a violent crime </a:t>
            </a:r>
          </a:p>
          <a:p>
            <a:r>
              <a:rPr lang="en-US" sz="2800" dirty="0" smtClean="0"/>
              <a:t>Finding appropriate responsibility </a:t>
            </a:r>
            <a:r>
              <a:rPr lang="mr-IN" sz="2800" dirty="0" smtClean="0"/>
              <a:t>–</a:t>
            </a:r>
            <a:r>
              <a:rPr lang="en-US" sz="2800" dirty="0" smtClean="0"/>
              <a:t> the most common NC in Phase III</a:t>
            </a:r>
            <a:endParaRPr lang="en-US" sz="2800" dirty="0"/>
          </a:p>
        </p:txBody>
      </p:sp>
      <p:sp>
        <p:nvSpPr>
          <p:cNvPr id="4" name="Content Placeholder 3"/>
          <p:cNvSpPr>
            <a:spLocks noGrp="1"/>
          </p:cNvSpPr>
          <p:nvPr>
            <p:ph sz="half" idx="2"/>
          </p:nvPr>
        </p:nvSpPr>
        <p:spPr/>
        <p:txBody>
          <a:bodyPr>
            <a:normAutofit fontScale="85000" lnSpcReduction="20000"/>
          </a:bodyPr>
          <a:lstStyle/>
          <a:p>
            <a:r>
              <a:rPr lang="en-US" sz="2800" dirty="0" smtClean="0"/>
              <a:t>Look for </a:t>
            </a:r>
            <a:r>
              <a:rPr lang="en-US" sz="2800" b="1" i="1" dirty="0" smtClean="0"/>
              <a:t>survivor guilt</a:t>
            </a:r>
          </a:p>
          <a:p>
            <a:r>
              <a:rPr lang="en-US" sz="2800" dirty="0" smtClean="0"/>
              <a:t>Helping the shift from child vs. adult perspective</a:t>
            </a:r>
            <a:endParaRPr lang="en-US" sz="2800" dirty="0"/>
          </a:p>
        </p:txBody>
      </p:sp>
    </p:spTree>
    <p:extLst>
      <p:ext uri="{BB962C8B-B14F-4D97-AF65-F5344CB8AC3E}">
        <p14:creationId xmlns:p14="http://schemas.microsoft.com/office/powerpoint/2010/main" xmlns="" val="1672081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Plateaus Continued:</a:t>
            </a:r>
            <a:endParaRPr lang="en-US" dirty="0"/>
          </a:p>
        </p:txBody>
      </p:sp>
      <p:sp>
        <p:nvSpPr>
          <p:cNvPr id="3" name="Content Placeholder 2"/>
          <p:cNvSpPr>
            <a:spLocks noGrp="1"/>
          </p:cNvSpPr>
          <p:nvPr>
            <p:ph sz="half" idx="1"/>
          </p:nvPr>
        </p:nvSpPr>
        <p:spPr/>
        <p:txBody>
          <a:bodyPr>
            <a:normAutofit/>
          </a:bodyPr>
          <a:lstStyle/>
          <a:p>
            <a:r>
              <a:rPr lang="en-US" sz="2800" b="1" i="1" dirty="0" smtClean="0"/>
              <a:t>Safety/Vulnerability</a:t>
            </a:r>
          </a:p>
          <a:p>
            <a:r>
              <a:rPr lang="en-US" sz="2800" dirty="0" smtClean="0"/>
              <a:t>Supporting present time orientation</a:t>
            </a:r>
          </a:p>
          <a:p>
            <a:r>
              <a:rPr lang="en-US" sz="2800" dirty="0" smtClean="0"/>
              <a:t>High level of fear, potential for “looping”</a:t>
            </a:r>
            <a:endParaRPr lang="en-US" sz="2800" dirty="0"/>
          </a:p>
        </p:txBody>
      </p:sp>
      <p:sp>
        <p:nvSpPr>
          <p:cNvPr id="4" name="Content Placeholder 3"/>
          <p:cNvSpPr>
            <a:spLocks noGrp="1"/>
          </p:cNvSpPr>
          <p:nvPr>
            <p:ph sz="half" idx="2"/>
          </p:nvPr>
        </p:nvSpPr>
        <p:spPr/>
        <p:txBody>
          <a:bodyPr>
            <a:noAutofit/>
          </a:bodyPr>
          <a:lstStyle/>
          <a:p>
            <a:r>
              <a:rPr lang="en-US" sz="2800" dirty="0" smtClean="0"/>
              <a:t>Use of grounding techniques to maintain effective dual attention in desensitization</a:t>
            </a:r>
          </a:p>
          <a:p>
            <a:r>
              <a:rPr lang="en-US" sz="2800" dirty="0" smtClean="0"/>
              <a:t>Notice “window of tolerance”/maintain optimal processing</a:t>
            </a:r>
            <a:endParaRPr lang="en-US" sz="2800" dirty="0"/>
          </a:p>
        </p:txBody>
      </p:sp>
    </p:spTree>
    <p:extLst>
      <p:ext uri="{BB962C8B-B14F-4D97-AF65-F5344CB8AC3E}">
        <p14:creationId xmlns:p14="http://schemas.microsoft.com/office/powerpoint/2010/main" xmlns="" val="230190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Plateaus Continued:</a:t>
            </a:r>
            <a:endParaRPr lang="en-US" dirty="0"/>
          </a:p>
        </p:txBody>
      </p:sp>
      <p:sp>
        <p:nvSpPr>
          <p:cNvPr id="3" name="Content Placeholder 2"/>
          <p:cNvSpPr>
            <a:spLocks noGrp="1"/>
          </p:cNvSpPr>
          <p:nvPr>
            <p:ph sz="half" idx="1"/>
          </p:nvPr>
        </p:nvSpPr>
        <p:spPr/>
        <p:txBody>
          <a:bodyPr>
            <a:normAutofit fontScale="92500" lnSpcReduction="20000"/>
          </a:bodyPr>
          <a:lstStyle/>
          <a:p>
            <a:r>
              <a:rPr lang="en-US" sz="3000" b="1" i="1" dirty="0" smtClean="0"/>
              <a:t>Power/Control (Choices)</a:t>
            </a:r>
            <a:endParaRPr lang="en-US" sz="3000" dirty="0" smtClean="0"/>
          </a:p>
          <a:p>
            <a:r>
              <a:rPr lang="en-US" sz="3000" dirty="0" smtClean="0"/>
              <a:t>Solution based/making better choices</a:t>
            </a:r>
          </a:p>
          <a:p>
            <a:r>
              <a:rPr lang="en-US" sz="3000" dirty="0" smtClean="0"/>
              <a:t>Insoo Kim Berg, MSW</a:t>
            </a:r>
          </a:p>
          <a:p>
            <a:endParaRPr lang="en-US" sz="2800" dirty="0"/>
          </a:p>
        </p:txBody>
      </p:sp>
      <p:sp>
        <p:nvSpPr>
          <p:cNvPr id="4" name="Content Placeholder 3"/>
          <p:cNvSpPr>
            <a:spLocks noGrp="1"/>
          </p:cNvSpPr>
          <p:nvPr>
            <p:ph sz="half" idx="2"/>
          </p:nvPr>
        </p:nvSpPr>
        <p:spPr/>
        <p:txBody>
          <a:bodyPr>
            <a:normAutofit fontScale="92500" lnSpcReduction="20000"/>
          </a:bodyPr>
          <a:lstStyle/>
          <a:p>
            <a:r>
              <a:rPr lang="en-US" sz="3000" dirty="0" smtClean="0"/>
              <a:t>Internal vs. external locus of control</a:t>
            </a:r>
          </a:p>
          <a:p>
            <a:r>
              <a:rPr lang="en-US" sz="3000" dirty="0" smtClean="0"/>
              <a:t>What choices do they have?</a:t>
            </a:r>
          </a:p>
          <a:p>
            <a:r>
              <a:rPr lang="en-US" sz="3000" dirty="0" smtClean="0"/>
              <a:t>Making amends/balancing the scale</a:t>
            </a:r>
          </a:p>
        </p:txBody>
      </p:sp>
    </p:spTree>
    <p:extLst>
      <p:ext uri="{BB962C8B-B14F-4D97-AF65-F5344CB8AC3E}">
        <p14:creationId xmlns:p14="http://schemas.microsoft.com/office/powerpoint/2010/main" xmlns="" val="76551284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Genesis.thmx</Template>
  <TotalTime>1705</TotalTime>
  <Words>2411</Words>
  <Application>Microsoft Macintosh PowerPoint</Application>
  <PresentationFormat>On-screen Show (4:3)</PresentationFormat>
  <Paragraphs>294</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Genesis</vt:lpstr>
      <vt:lpstr>Resonant Cognitive Interweaves: From the Gestalt Empty Chair to the Healing Power of Music &amp; Lyrics </vt:lpstr>
      <vt:lpstr>Clinical Background:</vt:lpstr>
      <vt:lpstr>Making the Connections:</vt:lpstr>
      <vt:lpstr>Apprehensions About Cognitive Interweaves</vt:lpstr>
      <vt:lpstr>What is a Cognitive Interweave?</vt:lpstr>
      <vt:lpstr>What are they continued………</vt:lpstr>
      <vt:lpstr>Cognitive Interweave Plateaus</vt:lpstr>
      <vt:lpstr>Plateaus Continued:</vt:lpstr>
      <vt:lpstr>Plateaus Continued:</vt:lpstr>
      <vt:lpstr>Offering the Cognitive Interweave:</vt:lpstr>
      <vt:lpstr>Witnessed Two Attempts  at Suicide - audio tape</vt:lpstr>
      <vt:lpstr>Fritz Perls &amp; Francine Shapiro Meet at Starbucks</vt:lpstr>
      <vt:lpstr>A Spirited Discussion:</vt:lpstr>
      <vt:lpstr> What was their compromise? </vt:lpstr>
      <vt:lpstr>Irena</vt:lpstr>
      <vt:lpstr>Plateau of Responsibility:</vt:lpstr>
      <vt:lpstr>Imam from her mosque</vt:lpstr>
      <vt:lpstr>Ronald</vt:lpstr>
      <vt:lpstr>Plateau of Responsibility</vt:lpstr>
      <vt:lpstr>Notice your sponsor</vt:lpstr>
      <vt:lpstr>Co founder of AA – Bill W.</vt:lpstr>
      <vt:lpstr>William</vt:lpstr>
      <vt:lpstr>Plateau of Responsibility</vt:lpstr>
      <vt:lpstr>Friend from Law School</vt:lpstr>
      <vt:lpstr>Robert</vt:lpstr>
      <vt:lpstr>Plateau of Power/Choices</vt:lpstr>
      <vt:lpstr>Classmate from School</vt:lpstr>
      <vt:lpstr>Why Musical/Lyrics Cognitive Interweaves?  </vt:lpstr>
      <vt:lpstr>Cognitive Interweaves &amp;  Musical Lyrics……………. Audio tape</vt:lpstr>
      <vt:lpstr>Healing at the Speed of Sound by Don Campbell Alex Doman  </vt:lpstr>
      <vt:lpstr> Energy Field &amp;  Morphogenetic Field</vt:lpstr>
      <vt:lpstr>Irene Siegel, Ph.D.: “The Sacred Path of the Therapist”</vt:lpstr>
      <vt:lpstr>R. Anderson: Resonance </vt:lpstr>
      <vt:lpstr>Daniel Siegel: “The Mindful Therapist”:</vt:lpstr>
      <vt:lpstr>Lynn McTaggert: “The Field”</vt:lpstr>
      <vt:lpstr>Connecting to Mindfulness to Discover Cognitive Interweaves</vt:lpstr>
      <vt:lpstr>No Damage Done</vt:lpstr>
      <vt:lpstr>Plateau of Power/Control (Choices)</vt:lpstr>
      <vt:lpstr>Ray Charles</vt:lpstr>
      <vt:lpstr>Plateau of Power/Control (Choices)</vt:lpstr>
      <vt:lpstr>Tom Petty</vt:lpstr>
      <vt:lpstr>Plateau of Power/Control (Choices)</vt:lpstr>
      <vt:lpstr>Stevie Wonder</vt:lpstr>
      <vt:lpstr>Plateau of Safety/Vulnerability</vt:lpstr>
      <vt:lpstr>George Harrison</vt:lpstr>
      <vt:lpstr>Gloria Gaynor</vt:lpstr>
      <vt:lpstr>Carlos: Plateau of Responsibility</vt:lpstr>
      <vt:lpstr>Paul McCartney</vt:lpstr>
      <vt:lpstr>The Bible Ecclesiastes 3:3</vt:lpstr>
      <vt:lpstr>The Serenity Prayer Alcoholics Anonymous Coin</vt:lpstr>
      <vt:lpstr>Jon Bon Jovi</vt:lpstr>
      <vt:lpstr>Tears for Fears</vt:lpstr>
      <vt:lpstr>Frozen: Idina Menzel</vt:lpstr>
      <vt:lpstr> Taylor Swift</vt:lpstr>
      <vt:lpstr> Cognitive Interweave Practicum</vt:lpstr>
      <vt:lpstr>Thich Nhat Hanh “One Stone” </vt:lpstr>
      <vt:lpstr>Donald F.  deGraffenried, LCSW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Resonant Cognitive Interweaves: From the Gestalt Empty Chair to the Healing Power of Music &amp; Lyrics</dc:title>
  <dc:creator>Donald F. deGraffenried</dc:creator>
  <cp:lastModifiedBy>James M. Kaew</cp:lastModifiedBy>
  <cp:revision>109</cp:revision>
  <dcterms:created xsi:type="dcterms:W3CDTF">2017-10-10T14:18:18Z</dcterms:created>
  <dcterms:modified xsi:type="dcterms:W3CDTF">2019-12-13T10:19:42Z</dcterms:modified>
</cp:coreProperties>
</file>